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83" r:id="rId5"/>
  </p:sldMasterIdLst>
  <p:notesMasterIdLst>
    <p:notesMasterId r:id="rId33"/>
  </p:notesMasterIdLst>
  <p:handoutMasterIdLst>
    <p:handoutMasterId r:id="rId34"/>
  </p:handoutMasterIdLst>
  <p:sldIdLst>
    <p:sldId id="256" r:id="rId6"/>
    <p:sldId id="380" r:id="rId7"/>
    <p:sldId id="387" r:id="rId8"/>
    <p:sldId id="413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8" r:id="rId18"/>
    <p:sldId id="399" r:id="rId19"/>
    <p:sldId id="403" r:id="rId20"/>
    <p:sldId id="400" r:id="rId21"/>
    <p:sldId id="401" r:id="rId22"/>
    <p:sldId id="402" r:id="rId23"/>
    <p:sldId id="397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520"/>
    <a:srgbClr val="ED174D"/>
    <a:srgbClr val="262626"/>
    <a:srgbClr val="FF6600"/>
    <a:srgbClr val="1A1A1A"/>
    <a:srgbClr val="191919"/>
    <a:srgbClr val="282828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0" autoAdjust="0"/>
    <p:restoredTop sz="47568" autoAdjust="0"/>
  </p:normalViewPr>
  <p:slideViewPr>
    <p:cSldViewPr>
      <p:cViewPr varScale="1">
        <p:scale>
          <a:sx n="150" d="100"/>
          <a:sy n="150" d="100"/>
        </p:scale>
        <p:origin x="756" y="12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8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E374-5D30-411B-AD68-775357A12594}" type="datetimeFigureOut">
              <a:rPr lang="en-US" smtClean="0"/>
              <a:pPr/>
              <a:t>10/10/2019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03FD-EB5F-47C8-A1F5-8671EFF4E6A0}" type="slidenum">
              <a:rPr lang="en-US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032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730B-6D61-4AD1-BE1A-699CFE924391}" type="datetimeFigureOut">
              <a:rPr lang="en-US" smtClean="0"/>
              <a:pPr/>
              <a:t>10/10/2019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86D5-C668-4B6B-85F0-F741321CA6BC}" type="slidenum">
              <a:rPr lang="en-US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73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86D5-C668-4B6B-85F0-F741321CA6BC}" type="slidenum">
              <a:rPr lang="en-US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650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na ensimmäinen dia - L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4B04B29-F13E-8342-B7AC-23626AB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769" y="1192766"/>
            <a:ext cx="5742461" cy="25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3143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203598"/>
            <a:ext cx="6598487" cy="136858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0000" y="2643758"/>
            <a:ext cx="6616824" cy="1314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4725640"/>
            <a:ext cx="17387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8110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91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otsikko, teksti list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4725640"/>
            <a:ext cx="15163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CE334E4-458D-F342-9C64-29D1920F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05979"/>
            <a:ext cx="7272808" cy="857250"/>
          </a:xfrm>
          <a:prstGeom prst="rect">
            <a:avLst/>
          </a:prstGeom>
        </p:spPr>
        <p:txBody>
          <a:bodyPr vert="horz" lIns="54000" tIns="45720" rIns="9000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4642D8-3AD4-F74B-8C1F-FB15C241BA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9552" y="1080000"/>
            <a:ext cx="8064896" cy="3291950"/>
          </a:xfrm>
        </p:spPr>
        <p:txBody>
          <a:bodyPr tIns="46800" rIns="9000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2543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otsikko, teksti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080000"/>
            <a:ext cx="8064448" cy="329195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4725640"/>
            <a:ext cx="15163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C0DBAE4-014D-0E4B-9438-969E12BC0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05979"/>
            <a:ext cx="7272808" cy="857250"/>
          </a:xfrm>
          <a:prstGeom prst="rect">
            <a:avLst/>
          </a:prstGeom>
        </p:spPr>
        <p:txBody>
          <a:bodyPr vert="horz" lIns="54000" tIns="45720" rIns="9000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9593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na ensimmäinen dia - LUT logo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FD86CF1-B809-0E4D-B569-BAB8B706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769" y="1185774"/>
            <a:ext cx="5742461" cy="25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4233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oranssi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203598"/>
            <a:ext cx="6751971" cy="1368580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40D520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650" y="2643758"/>
            <a:ext cx="6770734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126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8110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168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otsikko, teksti listan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34459" y="1080000"/>
            <a:ext cx="8069989" cy="3291950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9552" y="205979"/>
            <a:ext cx="7344816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45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sikko, teksti kappaleess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309" y="205979"/>
            <a:ext cx="7340059" cy="857250"/>
          </a:xfrm>
        </p:spPr>
        <p:txBody>
          <a:bodyPr l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80000"/>
            <a:ext cx="8064896" cy="3291950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525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4725640"/>
            <a:ext cx="15163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FE45F66-83F8-C347-8E98-BC9F78AA7F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584" y="123478"/>
            <a:ext cx="1136114" cy="500765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E1BCD70-EE46-4D42-BB13-1452FED0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7272808" cy="857250"/>
          </a:xfrm>
          <a:prstGeom prst="rect">
            <a:avLst/>
          </a:prstGeom>
        </p:spPr>
        <p:txBody>
          <a:bodyPr vert="horz" lIns="54000" tIns="46800" rIns="9000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7CC49C-F5A2-F14F-B077-FC0FA300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080000"/>
            <a:ext cx="7848872" cy="326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52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40D520"/>
        </a:buClr>
        <a:buFontTx/>
        <a:buBlip>
          <a:blip r:embed="rId7"/>
        </a:buBlip>
        <a:tabLst/>
        <a:defRPr sz="18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1pPr>
      <a:lvl2pPr marL="660400" indent="-203200" algn="l" defTabSz="914400" rtl="0" eaLnBrk="1" latinLnBrk="0" hangingPunct="1">
        <a:spcBef>
          <a:spcPct val="20000"/>
        </a:spcBef>
        <a:buClr>
          <a:srgbClr val="40D520"/>
        </a:buClr>
        <a:buFont typeface="Arial" pitchFamily="34" charset="0"/>
        <a:buChar char="−"/>
        <a:tabLst/>
        <a:defRPr sz="18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2pPr>
      <a:lvl3pPr marL="1076325" indent="-161925" algn="l" defTabSz="914400" rtl="0" eaLnBrk="1" latinLnBrk="0" hangingPunct="1">
        <a:spcBef>
          <a:spcPct val="20000"/>
        </a:spcBef>
        <a:buClr>
          <a:srgbClr val="40D520"/>
        </a:buClr>
        <a:buFont typeface="Arial"/>
        <a:buChar char="•"/>
        <a:tabLst/>
        <a:defRPr sz="18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3pPr>
      <a:lvl4pPr marL="1544638" indent="-173038" algn="l" defTabSz="914400" rtl="0" eaLnBrk="1" latinLnBrk="0" hangingPunct="1">
        <a:spcBef>
          <a:spcPct val="20000"/>
        </a:spcBef>
        <a:buClr>
          <a:srgbClr val="40D520"/>
        </a:buClr>
        <a:buFont typeface="Wingdings" charset="2"/>
        <a:buChar char="§"/>
        <a:tabLst/>
        <a:defRPr sz="18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4pPr>
      <a:lvl5pPr marL="2011363" indent="-200025" algn="l" defTabSz="914400" rtl="0" eaLnBrk="1" latinLnBrk="0" hangingPunct="1">
        <a:spcBef>
          <a:spcPct val="20000"/>
        </a:spcBef>
        <a:buClr>
          <a:srgbClr val="40D520"/>
        </a:buClr>
        <a:buFont typeface="Arial" pitchFamily="34" charset="0"/>
        <a:buChar char="−"/>
        <a:tabLst/>
        <a:defRPr sz="18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tx1">
                <a:alpha val="50000"/>
                <a:lumMod val="0"/>
                <a:lumOff val="100000"/>
              </a:schemeClr>
            </a:gs>
            <a:gs pos="100000">
              <a:schemeClr val="tx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4594324"/>
            <a:ext cx="914400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05979"/>
            <a:ext cx="7339531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080000"/>
            <a:ext cx="8064896" cy="326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4B9CC1D0-740F-DF41-88E7-1E21470C2C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151" y="123478"/>
            <a:ext cx="1132980" cy="5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60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40D520"/>
        </a:buClr>
        <a:buFontTx/>
        <a:buBlip>
          <a:blip r:embed="rId7"/>
        </a:buBlip>
        <a:tabLst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0D520"/>
        </a:buClr>
        <a:buFont typeface="Arial" pitchFamily="34" charset="0"/>
        <a:buChar char="−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0D520"/>
        </a:buClr>
        <a:buFont typeface="Arial"/>
        <a:buChar char="•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0D520"/>
        </a:buClr>
        <a:buFont typeface="Wingdings" charset="2"/>
        <a:buChar char="§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0D520"/>
        </a:buClr>
        <a:buFont typeface="Arial" pitchFamily="34" charset="0"/>
        <a:buChar char="−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A097A-4927-4841-84D9-4FFE8D16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28" y="965467"/>
            <a:ext cx="5842855" cy="3291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97FA53-7E0E-4ED0-9389-BE6D81BC8269}"/>
              </a:ext>
            </a:extLst>
          </p:cNvPr>
          <p:cNvSpPr/>
          <p:nvPr/>
        </p:nvSpPr>
        <p:spPr>
          <a:xfrm>
            <a:off x="6804248" y="992405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B5CC3-C810-4A73-AAB5-EF7600EA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49" y="627534"/>
            <a:ext cx="788281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418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BEFEB-AF65-4BB7-9E53-A810273C8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251">
            <a:off x="823932" y="966498"/>
            <a:ext cx="5707561" cy="32105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4F6FE14-C04A-48A8-8BA1-CF20A197CDCE}"/>
              </a:ext>
            </a:extLst>
          </p:cNvPr>
          <p:cNvSpPr/>
          <p:nvPr/>
        </p:nvSpPr>
        <p:spPr>
          <a:xfrm>
            <a:off x="5004048" y="411510"/>
            <a:ext cx="79208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BDA894-F4AF-4063-9473-2CF846A305AC}"/>
              </a:ext>
            </a:extLst>
          </p:cNvPr>
          <p:cNvSpPr txBox="1">
            <a:spLocks/>
          </p:cNvSpPr>
          <p:nvPr/>
        </p:nvSpPr>
        <p:spPr>
          <a:xfrm>
            <a:off x="395536" y="481790"/>
            <a:ext cx="6383062" cy="504056"/>
          </a:xfrm>
          <a:prstGeom prst="rect">
            <a:avLst/>
          </a:prstGeom>
        </p:spPr>
        <p:txBody>
          <a:bodyPr vert="horz" lIns="54000" tIns="45720" rIns="9000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3200" dirty="0">
                <a:solidFill>
                  <a:srgbClr val="40D520"/>
                </a:solidFill>
              </a:rPr>
              <a:t>CHOOSING THE PROGRAMME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401D-FC12-4806-9926-128D971C5957}"/>
              </a:ext>
            </a:extLst>
          </p:cNvPr>
          <p:cNvSpPr txBox="1">
            <a:spLocks/>
          </p:cNvSpPr>
          <p:nvPr/>
        </p:nvSpPr>
        <p:spPr>
          <a:xfrm>
            <a:off x="395536" y="1445357"/>
            <a:ext cx="8136904" cy="3096344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the application process by choosing the relevant LUT Master's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information about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www.lut.fi/masters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apply to a maximum of two different LUT Master’s </a:t>
            </a:r>
            <a:r>
              <a:rPr lang="en-US" sz="1400" dirty="0" err="1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which your home university/faculty has a Double Degree agreement with LUT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 list for the partner universities for each LUT Master’s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can be found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   at the LUT website “Apply to LUT – Double Degree Studies”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 dirty="0">
              <a:solidFill>
                <a:srgbClr val="ED17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go through the websites for the required </a:t>
            </a:r>
            <a:r>
              <a:rPr lang="en-US" sz="1400" dirty="0" err="1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 studies</a:t>
            </a:r>
            <a:b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www.lut.fi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Admissions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Apply to LUT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Master’s Studies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Detailed 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nformation given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0766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7E3E0-35F8-4B36-9257-B4E4EB59C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" y="771550"/>
            <a:ext cx="6984776" cy="39446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3C8E5AF-AA6B-4B5B-9B64-78B5B0B82662}"/>
              </a:ext>
            </a:extLst>
          </p:cNvPr>
          <p:cNvSpPr/>
          <p:nvPr/>
        </p:nvSpPr>
        <p:spPr>
          <a:xfrm>
            <a:off x="6372200" y="987574"/>
            <a:ext cx="720080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FDF03-0F01-4E9F-99D5-9D3596D1D3DA}"/>
              </a:ext>
            </a:extLst>
          </p:cNvPr>
          <p:cNvSpPr txBox="1">
            <a:spLocks/>
          </p:cNvSpPr>
          <p:nvPr/>
        </p:nvSpPr>
        <p:spPr>
          <a:xfrm>
            <a:off x="262899" y="4156262"/>
            <a:ext cx="7787208" cy="89824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F6600"/>
                </a:solidFill>
              </a:rPr>
              <a:t>NO LANGUAGE TEST REQUIRED IF:</a:t>
            </a:r>
          </a:p>
          <a:p>
            <a:pPr lvl="1">
              <a:lnSpc>
                <a:spcPct val="110000"/>
              </a:lnSpc>
            </a:pPr>
            <a:r>
              <a:rPr lang="en-US" sz="1000" dirty="0"/>
              <a:t>The previous degree has been completed in English in an EU/EEA country, Australia, Canada, New Zealand or the United States of America OR, </a:t>
            </a:r>
          </a:p>
          <a:p>
            <a:pPr lvl="1">
              <a:lnSpc>
                <a:spcPct val="110000"/>
              </a:lnSpc>
            </a:pPr>
            <a:r>
              <a:rPr lang="en-US" sz="1000" dirty="0"/>
              <a:t>The present Master’s </a:t>
            </a:r>
            <a:r>
              <a:rPr lang="en-US" sz="1000" dirty="0" err="1"/>
              <a:t>Programme</a:t>
            </a:r>
            <a:r>
              <a:rPr lang="en-US" sz="1000" dirty="0"/>
              <a:t> in the partner university is in English</a:t>
            </a:r>
            <a:br>
              <a:rPr lang="en-US" sz="1000" dirty="0">
                <a:solidFill>
                  <a:schemeClr val="tx1"/>
                </a:solidFill>
              </a:rPr>
            </a:b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fi-FI" sz="1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fi-FI" sz="1000" dirty="0">
              <a:solidFill>
                <a:schemeClr val="tx1"/>
              </a:solidFill>
            </a:endParaRPr>
          </a:p>
          <a:p>
            <a:pPr marL="685800" lvl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fi-FI" sz="10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47F6C09-3D68-44B8-B60A-BF26F2FD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63" y="137012"/>
            <a:ext cx="7272808" cy="857250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rgbClr val="40D520"/>
                </a:solidFill>
              </a:rPr>
              <a:t>ACCEPTED LANGUAGE TESTS </a:t>
            </a:r>
            <a:br>
              <a:rPr lang="fi-FI" dirty="0">
                <a:solidFill>
                  <a:srgbClr val="40D520"/>
                </a:solidFill>
              </a:rPr>
            </a:br>
            <a:r>
              <a:rPr lang="fi-FI" dirty="0">
                <a:solidFill>
                  <a:srgbClr val="40D520"/>
                </a:solidFill>
              </a:rPr>
              <a:t>&amp; MINIMUM REQUIRED SCORES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5EA17B-BEAD-4F81-A052-0D3D75626A46}"/>
              </a:ext>
            </a:extLst>
          </p:cNvPr>
          <p:cNvGrpSpPr/>
          <p:nvPr/>
        </p:nvGrpSpPr>
        <p:grpSpPr>
          <a:xfrm>
            <a:off x="297063" y="1138807"/>
            <a:ext cx="3388060" cy="2845347"/>
            <a:chOff x="160622" y="5790442"/>
            <a:chExt cx="8640960" cy="1530049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4F9B9DA-4859-49FF-8AC0-8AD8A046B480}"/>
                </a:ext>
              </a:extLst>
            </p:cNvPr>
            <p:cNvSpPr txBox="1">
              <a:spLocks/>
            </p:cNvSpPr>
            <p:nvPr/>
          </p:nvSpPr>
          <p:spPr>
            <a:xfrm>
              <a:off x="160622" y="5790442"/>
              <a:ext cx="8640960" cy="1530049"/>
            </a:xfrm>
            <a:prstGeom prst="rect">
              <a:avLst/>
            </a:prstGeom>
            <a:ln w="28575">
              <a:solidFill>
                <a:srgbClr val="40D520"/>
              </a:solidFill>
            </a:ln>
          </p:spPr>
          <p:txBody>
            <a:bodyPr vert="horz" lIns="91438" tIns="45719" rIns="91438" bIns="45719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MINIMUM SCORES </a:t>
              </a:r>
              <a:b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</a:br>
              <a: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FOR THE LANGUAGE TEST RESULTS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endParaRPr lang="fi-FI" sz="1000" dirty="0">
                <a:latin typeface="Calibri" panose="020F0502020204030204" pitchFamily="34" charset="0"/>
              </a:endParaRP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Chemical</a:t>
              </a:r>
              <a:r>
                <a:rPr lang="fi-FI" sz="1000" dirty="0">
                  <a:latin typeface="Calibri" panose="020F0502020204030204" pitchFamily="34" charset="0"/>
                </a:rPr>
                <a:t> Engineering 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Water</a:t>
              </a:r>
              <a:r>
                <a:rPr lang="fi-FI" sz="1000" dirty="0">
                  <a:latin typeface="Calibri" panose="020F0502020204030204" pitchFamily="34" charset="0"/>
                </a:rPr>
                <a:t> Technology 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>
                  <a:latin typeface="Calibri" panose="020F0502020204030204" pitchFamily="34" charset="0"/>
                </a:rPr>
                <a:t>Software Engineering and Digital </a:t>
              </a:r>
              <a:r>
                <a:rPr lang="fi-FI" sz="1000" dirty="0" err="1">
                  <a:latin typeface="Calibri" panose="020F0502020204030204" pitchFamily="34" charset="0"/>
                </a:rPr>
                <a:t>Transformation</a:t>
              </a:r>
              <a:endParaRPr lang="fi-FI" sz="1000" dirty="0">
                <a:latin typeface="Calibri" panose="020F0502020204030204" pitchFamily="34" charset="0"/>
              </a:endParaRP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>
                  <a:latin typeface="Calibri" panose="020F0502020204030204" pitchFamily="34" charset="0"/>
                </a:rPr>
                <a:t>Global Management of Innovation and Technology (GMIT)</a:t>
              </a: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endParaRPr lang="fi-FI" sz="1000" dirty="0">
                <a:latin typeface="Calibri" panose="020F0502020204030204" pitchFamily="34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78F62E3-0BE5-429A-8F48-B88D9087A157}"/>
                </a:ext>
              </a:extLst>
            </p:cNvPr>
            <p:cNvSpPr txBox="1">
              <a:spLocks/>
            </p:cNvSpPr>
            <p:nvPr/>
          </p:nvSpPr>
          <p:spPr>
            <a:xfrm>
              <a:off x="531820" y="6555466"/>
              <a:ext cx="7898562" cy="502875"/>
            </a:xfrm>
            <a:prstGeom prst="rect">
              <a:avLst/>
            </a:prstGeom>
            <a:ln w="28575">
              <a:noFill/>
            </a:ln>
          </p:spPr>
          <p:txBody>
            <a:bodyPr vert="horz" lIns="91438" tIns="45719" rIns="91438" bIns="45719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Academic TOEFL 		80 </a:t>
              </a:r>
              <a:r>
                <a:rPr lang="en-US" sz="1000" dirty="0" err="1">
                  <a:solidFill>
                    <a:srgbClr val="ED174D"/>
                  </a:solidFill>
                  <a:latin typeface="Calibri" panose="020F0502020204030204" pitchFamily="34" charset="0"/>
                </a:rPr>
                <a:t>iBT</a:t>
              </a:r>
              <a:endParaRPr lang="en-US" sz="1000" dirty="0">
                <a:solidFill>
                  <a:srgbClr val="ED174D"/>
                </a:solidFill>
                <a:latin typeface="Calibri" panose="020F0502020204030204" pitchFamily="34" charset="0"/>
              </a:endParaRP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Academic IELTS 		6.0</a:t>
              </a: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PTE Academic 		54 </a:t>
              </a: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Cambridge English 	CAE C /CPE C</a:t>
              </a:r>
              <a:endParaRPr lang="fi-FI" sz="1000" dirty="0">
                <a:solidFill>
                  <a:srgbClr val="ED174D"/>
                </a:solidFill>
                <a:latin typeface="Calibri" panose="020F0502020204030204" pitchFamily="34" charset="0"/>
              </a:endParaRP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endParaRPr lang="fi-FI" sz="1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8AD5C6-FF48-4039-A9A7-B6345F183BBA}"/>
              </a:ext>
            </a:extLst>
          </p:cNvPr>
          <p:cNvGrpSpPr/>
          <p:nvPr/>
        </p:nvGrpSpPr>
        <p:grpSpPr>
          <a:xfrm>
            <a:off x="3998034" y="1151812"/>
            <a:ext cx="3738235" cy="3426017"/>
            <a:chOff x="7281159" y="3861921"/>
            <a:chExt cx="8640960" cy="2231379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5B7ACBA-EED1-44CE-A0AA-C1B3710D3D63}"/>
                </a:ext>
              </a:extLst>
            </p:cNvPr>
            <p:cNvSpPr txBox="1">
              <a:spLocks/>
            </p:cNvSpPr>
            <p:nvPr/>
          </p:nvSpPr>
          <p:spPr>
            <a:xfrm>
              <a:off x="7281159" y="3861921"/>
              <a:ext cx="8640960" cy="2027562"/>
            </a:xfrm>
            <a:prstGeom prst="rect">
              <a:avLst/>
            </a:prstGeom>
            <a:ln w="28575">
              <a:solidFill>
                <a:srgbClr val="40D520"/>
              </a:solidFill>
            </a:ln>
          </p:spPr>
          <p:txBody>
            <a:bodyPr vert="horz" lIns="91438" tIns="45719" rIns="91438" bIns="45719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MINIMUM SCORES </a:t>
              </a:r>
              <a:b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</a:br>
              <a:r>
                <a:rPr lang="fi-FI" sz="12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FOR THE LANGUAGE TEST RESULTS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endParaRPr lang="fi-FI" sz="1000" dirty="0">
                <a:latin typeface="Calibri" panose="020F0502020204030204" pitchFamily="34" charset="0"/>
              </a:endParaRP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Bioenergy</a:t>
              </a:r>
              <a:r>
                <a:rPr lang="fi-FI" sz="1000" dirty="0">
                  <a:latin typeface="Calibri" panose="020F0502020204030204" pitchFamily="34" charset="0"/>
                </a:rPr>
                <a:t> Systems 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Nuclear</a:t>
              </a:r>
              <a:r>
                <a:rPr lang="fi-FI" sz="1000" dirty="0">
                  <a:latin typeface="Calibri" panose="020F0502020204030204" pitchFamily="34" charset="0"/>
                </a:rPr>
                <a:t> Engineering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Electrical</a:t>
              </a:r>
              <a:r>
                <a:rPr lang="fi-FI" sz="1000" dirty="0">
                  <a:latin typeface="Calibri" panose="020F0502020204030204" pitchFamily="34" charset="0"/>
                </a:rPr>
                <a:t> Engineering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Sustainability</a:t>
              </a:r>
              <a:r>
                <a:rPr lang="fi-FI" sz="1000" dirty="0">
                  <a:latin typeface="Calibri" panose="020F0502020204030204" pitchFamily="34" charset="0"/>
                </a:rPr>
                <a:t> Science and Solutions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Mechatronic</a:t>
              </a:r>
              <a:r>
                <a:rPr lang="fi-FI" sz="1000" dirty="0">
                  <a:latin typeface="Calibri" panose="020F0502020204030204" pitchFamily="34" charset="0"/>
                </a:rPr>
                <a:t> System Design 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>
                  <a:latin typeface="Calibri" panose="020F0502020204030204" pitchFamily="34" charset="0"/>
                </a:rPr>
                <a:t>Advanced </a:t>
              </a:r>
              <a:r>
                <a:rPr lang="fi-FI" sz="1000" dirty="0" err="1">
                  <a:latin typeface="Calibri" panose="020F0502020204030204" pitchFamily="34" charset="0"/>
                </a:rPr>
                <a:t>Structural</a:t>
              </a:r>
              <a:r>
                <a:rPr lang="fi-FI" sz="1000" dirty="0">
                  <a:latin typeface="Calibri" panose="020F0502020204030204" pitchFamily="34" charset="0"/>
                </a:rPr>
                <a:t> Design and </a:t>
              </a:r>
              <a:r>
                <a:rPr lang="fi-FI" sz="1000" dirty="0" err="1">
                  <a:latin typeface="Calibri" panose="020F0502020204030204" pitchFamily="34" charset="0"/>
                </a:rPr>
                <a:t>Robotised</a:t>
              </a:r>
              <a:r>
                <a:rPr lang="fi-FI" sz="1000" dirty="0">
                  <a:latin typeface="Calibri" panose="020F0502020204030204" pitchFamily="34" charset="0"/>
                </a:rPr>
                <a:t> </a:t>
              </a:r>
              <a:r>
                <a:rPr lang="fi-FI" sz="1000" dirty="0" err="1">
                  <a:latin typeface="Calibri" panose="020F0502020204030204" pitchFamily="34" charset="0"/>
                </a:rPr>
                <a:t>Welding</a:t>
              </a:r>
              <a:endParaRPr lang="fi-FI" sz="1000" dirty="0">
                <a:latin typeface="Calibri" panose="020F0502020204030204" pitchFamily="34" charset="0"/>
              </a:endParaRP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Sustainable</a:t>
              </a:r>
              <a:r>
                <a:rPr lang="fi-FI" sz="1000" dirty="0">
                  <a:latin typeface="Calibri" panose="020F0502020204030204" pitchFamily="34" charset="0"/>
                </a:rPr>
                <a:t> </a:t>
              </a:r>
              <a:r>
                <a:rPr lang="fi-FI" sz="1000" dirty="0" err="1">
                  <a:latin typeface="Calibri" panose="020F0502020204030204" pitchFamily="34" charset="0"/>
                </a:rPr>
                <a:t>Production</a:t>
              </a:r>
              <a:r>
                <a:rPr lang="fi-FI" sz="1000" dirty="0">
                  <a:latin typeface="Calibri" panose="020F0502020204030204" pitchFamily="34" charset="0"/>
                </a:rPr>
                <a:t> in </a:t>
              </a:r>
              <a:r>
                <a:rPr lang="fi-FI" sz="1000" dirty="0" err="1">
                  <a:latin typeface="Calibri" panose="020F0502020204030204" pitchFamily="34" charset="0"/>
                </a:rPr>
                <a:t>Mechanical</a:t>
              </a:r>
              <a:r>
                <a:rPr lang="fi-FI" sz="1000" dirty="0">
                  <a:latin typeface="Calibri" panose="020F0502020204030204" pitchFamily="34" charset="0"/>
                </a:rPr>
                <a:t> Engineering</a:t>
              </a:r>
            </a:p>
            <a:p>
              <a:pPr marL="171450" indent="-171450" algn="l">
                <a:lnSpc>
                  <a:spcPct val="110000"/>
                </a:lnSpc>
                <a:buClr>
                  <a:srgbClr val="40D520"/>
                </a:buClr>
                <a:buFont typeface="Wingdings" panose="05000000000000000000" pitchFamily="2" charset="2"/>
                <a:buChar char="§"/>
              </a:pPr>
              <a:r>
                <a:rPr lang="fi-FI" sz="1000" dirty="0" err="1">
                  <a:latin typeface="Calibri" panose="020F0502020204030204" pitchFamily="34" charset="0"/>
                </a:rPr>
                <a:t>Computational</a:t>
              </a:r>
              <a:r>
                <a:rPr lang="fi-FI" sz="1000" dirty="0">
                  <a:latin typeface="Calibri" panose="020F0502020204030204" pitchFamily="34" charset="0"/>
                </a:rPr>
                <a:t> Engineering and Technical </a:t>
              </a:r>
              <a:r>
                <a:rPr lang="fi-FI" sz="1000" dirty="0" err="1">
                  <a:latin typeface="Calibri" panose="020F0502020204030204" pitchFamily="34" charset="0"/>
                </a:rPr>
                <a:t>Physics</a:t>
              </a:r>
              <a:br>
                <a:rPr lang="fi-FI" sz="1000" dirty="0">
                  <a:latin typeface="Calibri" panose="020F0502020204030204" pitchFamily="34" charset="0"/>
                </a:rPr>
              </a:br>
              <a:endParaRPr lang="fi-FI" sz="1000" dirty="0">
                <a:latin typeface="Calibri" panose="020F0502020204030204" pitchFamily="34" charset="0"/>
              </a:endParaRP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br>
                <a:rPr lang="fi-FI" sz="1000" dirty="0">
                  <a:latin typeface="Calibri" panose="020F0502020204030204" pitchFamily="34" charset="0"/>
                </a:rPr>
              </a:br>
              <a:endParaRPr lang="fi-FI" sz="1000" dirty="0">
                <a:latin typeface="Calibri" panose="020F0502020204030204" pitchFamily="34" charset="0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D675273-3CAA-4283-8EC5-B0B60BEDC246}"/>
                </a:ext>
              </a:extLst>
            </p:cNvPr>
            <p:cNvSpPr txBox="1">
              <a:spLocks/>
            </p:cNvSpPr>
            <p:nvPr/>
          </p:nvSpPr>
          <p:spPr>
            <a:xfrm>
              <a:off x="7647461" y="5255268"/>
              <a:ext cx="7908353" cy="838032"/>
            </a:xfrm>
            <a:prstGeom prst="rect">
              <a:avLst/>
            </a:prstGeom>
            <a:ln w="28575">
              <a:noFill/>
            </a:ln>
          </p:spPr>
          <p:txBody>
            <a:bodyPr vert="horz" lIns="91438" tIns="45719" rIns="91438" bIns="45719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Academic TOEFL 		65 </a:t>
              </a:r>
              <a:r>
                <a:rPr lang="en-US" sz="1000" dirty="0" err="1">
                  <a:solidFill>
                    <a:srgbClr val="ED174D"/>
                  </a:solidFill>
                  <a:latin typeface="Calibri" panose="020F0502020204030204" pitchFamily="34" charset="0"/>
                </a:rPr>
                <a:t>iBT</a:t>
              </a:r>
              <a:b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</a:b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Academic IELTS 		5.5</a:t>
              </a: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PTE Academic 		46 </a:t>
              </a:r>
            </a:p>
            <a:p>
              <a:pPr algn="l">
                <a:lnSpc>
                  <a:spcPct val="110000"/>
                </a:lnSpc>
                <a:buClr>
                  <a:srgbClr val="40D520"/>
                </a:buClr>
              </a:pPr>
              <a:r>
                <a:rPr lang="en-US" sz="1000" dirty="0">
                  <a:solidFill>
                    <a:srgbClr val="ED174D"/>
                  </a:solidFill>
                  <a:latin typeface="Calibri" panose="020F0502020204030204" pitchFamily="34" charset="0"/>
                </a:rPr>
                <a:t>Cambridge English	 CAE C /CPE C</a:t>
              </a:r>
              <a:endParaRPr lang="fi-FI" sz="1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92097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B7C39-B740-4729-AD1F-E11CA381E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7092280" cy="39894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6147B7-5FB3-4B9C-8CE7-16D532E7DEEF}"/>
              </a:ext>
            </a:extLst>
          </p:cNvPr>
          <p:cNvSpPr/>
          <p:nvPr/>
        </p:nvSpPr>
        <p:spPr>
          <a:xfrm>
            <a:off x="6012160" y="1080000"/>
            <a:ext cx="1152128" cy="483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0263F0-CC9F-4E40-9267-48B66CCAB55F}"/>
              </a:ext>
            </a:extLst>
          </p:cNvPr>
          <p:cNvSpPr txBox="1">
            <a:spLocks/>
          </p:cNvSpPr>
          <p:nvPr/>
        </p:nvSpPr>
        <p:spPr>
          <a:xfrm>
            <a:off x="253120" y="1203598"/>
            <a:ext cx="7200800" cy="28711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b="1" dirty="0">
                <a:solidFill>
                  <a:srgbClr val="40D520"/>
                </a:solidFill>
              </a:rPr>
              <a:t>!! TAKING A LANGUAGE TEST IN ENGLISH AS SOON AS POSSIBLE !!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Only a limited number of tests and test dates are available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Receiving the results usually takes several weeks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Not eligible to apply </a:t>
            </a:r>
            <a:r>
              <a:rPr lang="en-US" sz="1400" dirty="0">
                <a:solidFill>
                  <a:schemeClr val="tx1"/>
                </a:solidFill>
              </a:rPr>
              <a:t>without an accepted language test result by the application DL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Language test result must reach LUT Admissions Services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by </a:t>
            </a:r>
            <a:r>
              <a:rPr lang="en-US" sz="1400" dirty="0">
                <a:solidFill>
                  <a:srgbClr val="ED174D"/>
                </a:solidFill>
              </a:rPr>
              <a:t>February 28, 2020 at 15:00 (UTC+2)</a:t>
            </a:r>
            <a:br>
              <a:rPr lang="en-US" sz="1400" dirty="0">
                <a:solidFill>
                  <a:srgbClr val="ED174D"/>
                </a:solidFill>
              </a:rPr>
            </a:br>
            <a:endParaRPr lang="en-US" sz="1400" dirty="0">
              <a:solidFill>
                <a:srgbClr val="ED174D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A language certificate provided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by the home university is NOT accepted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979B08-A2C1-4FC2-8132-1E60F04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20" y="349722"/>
            <a:ext cx="7272808" cy="57611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40D520"/>
                </a:solidFill>
              </a:rPr>
              <a:t>TAKING A LANGUAGE TEST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7183E7-2F98-4E8E-BAA3-4910F86CFC7B}"/>
              </a:ext>
            </a:extLst>
          </p:cNvPr>
          <p:cNvSpPr txBox="1">
            <a:spLocks/>
          </p:cNvSpPr>
          <p:nvPr/>
        </p:nvSpPr>
        <p:spPr>
          <a:xfrm rot="1261618">
            <a:off x="6313273" y="2211865"/>
            <a:ext cx="2467978" cy="2479986"/>
          </a:xfrm>
          <a:prstGeom prst="rect">
            <a:avLst/>
          </a:prstGeom>
          <a:noFill/>
          <a:ln w="19050">
            <a:noFill/>
          </a:ln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1000" b="1" dirty="0">
                <a:solidFill>
                  <a:srgbClr val="FF6600"/>
                </a:solidFill>
              </a:rPr>
              <a:t>STUDENTS WHO ARE NOT REQUIRED TO PROVIDE A LANGUAGE TEST RESULT</a:t>
            </a:r>
            <a:br>
              <a:rPr lang="en-US" sz="1000" dirty="0">
                <a:solidFill>
                  <a:srgbClr val="40D520"/>
                </a:solidFill>
              </a:rPr>
            </a:br>
            <a:br>
              <a:rPr lang="en-US" sz="1000" dirty="0">
                <a:solidFill>
                  <a:srgbClr val="40D520"/>
                </a:solidFill>
              </a:rPr>
            </a:br>
            <a:r>
              <a:rPr lang="en-US" sz="1000" dirty="0"/>
              <a:t>The language of instruction mentioned in the Degree Certificate or </a:t>
            </a:r>
            <a:r>
              <a:rPr lang="en-US" sz="1000" dirty="0" err="1"/>
              <a:t>ToR</a:t>
            </a:r>
            <a:r>
              <a:rPr lang="en-US" sz="1000" dirty="0"/>
              <a:t> – if not, an additional, official* statement by the partner university about the language of instruction required.</a:t>
            </a:r>
            <a:br>
              <a:rPr lang="en-US" sz="1000" dirty="0"/>
            </a:br>
            <a:br>
              <a:rPr lang="en-US" sz="1000" dirty="0"/>
            </a:br>
            <a:r>
              <a:rPr lang="en-US" sz="1000" i="1" dirty="0"/>
              <a:t>*The original stamp of the university or faculty on each page of each copy for the documents.</a:t>
            </a:r>
            <a:br>
              <a:rPr lang="en-US" sz="10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rgbClr val="40D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8925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CF3A13-1797-48AB-88E1-19A664CB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27600" r="18500"/>
          <a:stretch/>
        </p:blipFill>
        <p:spPr>
          <a:xfrm rot="494574">
            <a:off x="1151403" y="709811"/>
            <a:ext cx="6444716" cy="3723878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5EA50E-E85E-4DD4-92E8-1DE0A54CF4A0}"/>
              </a:ext>
            </a:extLst>
          </p:cNvPr>
          <p:cNvSpPr txBox="1">
            <a:spLocks/>
          </p:cNvSpPr>
          <p:nvPr/>
        </p:nvSpPr>
        <p:spPr>
          <a:xfrm>
            <a:off x="359532" y="1201346"/>
            <a:ext cx="7776864" cy="776064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Test result has to be valid on the first day of the application period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en-US" sz="1400" dirty="0">
                <a:solidFill>
                  <a:schemeClr val="tx1"/>
                </a:solidFill>
              </a:rPr>
              <a:t>on </a:t>
            </a:r>
            <a:r>
              <a:rPr lang="en-US" sz="1400" dirty="0">
                <a:solidFill>
                  <a:srgbClr val="ED174D"/>
                </a:solidFill>
              </a:rPr>
              <a:t>December 2, 2019</a:t>
            </a: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All the accepted language tests are valid for 2 years from the date of taking the test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085850"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fi-FI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D3691C-15B3-4A66-A290-2558D518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44816"/>
            <a:ext cx="7272808" cy="85725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40D520"/>
                </a:solidFill>
              </a:rPr>
              <a:t>VALIDITY FOR THE LANGUAGE TEST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F1D952-C486-45D7-AAEE-3488CE73F552}"/>
              </a:ext>
            </a:extLst>
          </p:cNvPr>
          <p:cNvSpPr txBox="1">
            <a:spLocks/>
          </p:cNvSpPr>
          <p:nvPr/>
        </p:nvSpPr>
        <p:spPr>
          <a:xfrm>
            <a:off x="395536" y="2181868"/>
            <a:ext cx="72728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D52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dirty="0"/>
              <a:t>SUBMITTING THE TEST RESULT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448A20-A175-4EF2-87EB-690FF6EB42BB}"/>
              </a:ext>
            </a:extLst>
          </p:cNvPr>
          <p:cNvSpPr txBox="1">
            <a:spLocks/>
          </p:cNvSpPr>
          <p:nvPr/>
        </p:nvSpPr>
        <p:spPr>
          <a:xfrm>
            <a:off x="359532" y="3144780"/>
            <a:ext cx="8136904" cy="1406230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latin typeface="Arial" pitchFamily="34" charset="0"/>
                <a:ea typeface="+mn-ea"/>
                <a:cs typeface="Arial" pitchFamily="34" charset="0"/>
              </a:rPr>
              <a:t>Enclosing a copy of the test result to the application OR, mailing/e-mailing it separately to LUT Admissions Services – or, requesting it to be made electronically available to LUT by the test organizer </a:t>
            </a:r>
            <a:br>
              <a:rPr lang="en-US" sz="14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codes can be requested from LUT Admissions Services</a:t>
            </a: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189" indent="-457189" algn="l">
              <a:lnSpc>
                <a:spcPct val="110000"/>
              </a:lnSpc>
              <a:buClr>
                <a:srgbClr val="40D520"/>
              </a:buClr>
              <a:buFont typeface="Wingdings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test result has to reach LUT Admissions Services by </a:t>
            </a:r>
            <a: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2020 at 15:00 (UTC+2)</a:t>
            </a:r>
            <a:br>
              <a:rPr lang="en-US" sz="14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700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C2DE7-8492-431E-A762-F7EA048F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58" y="1131590"/>
            <a:ext cx="6313884" cy="3557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9ABDE-5EA6-4811-BDB2-37AF7C503483}"/>
              </a:ext>
            </a:extLst>
          </p:cNvPr>
          <p:cNvSpPr/>
          <p:nvPr/>
        </p:nvSpPr>
        <p:spPr>
          <a:xfrm>
            <a:off x="6948264" y="113159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507A59-AFA5-4F27-A68A-96ADBD53D872}"/>
              </a:ext>
            </a:extLst>
          </p:cNvPr>
          <p:cNvSpPr txBox="1">
            <a:spLocks/>
          </p:cNvSpPr>
          <p:nvPr/>
        </p:nvSpPr>
        <p:spPr>
          <a:xfrm>
            <a:off x="425798" y="442136"/>
            <a:ext cx="7884368" cy="1275728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3200" b="1" dirty="0">
                <a:solidFill>
                  <a:srgbClr val="40D520"/>
                </a:solidFill>
                <a:latin typeface="+mj-lt"/>
              </a:rPr>
              <a:t>REQUIRED </a:t>
            </a:r>
            <a:br>
              <a:rPr lang="fi-FI" sz="3200" b="1" dirty="0">
                <a:solidFill>
                  <a:srgbClr val="40D520"/>
                </a:solidFill>
                <a:latin typeface="+mj-lt"/>
              </a:rPr>
            </a:br>
            <a:r>
              <a:rPr lang="fi-FI" sz="3200" b="1" dirty="0">
                <a:solidFill>
                  <a:srgbClr val="40D520"/>
                </a:solidFill>
                <a:latin typeface="+mj-lt"/>
              </a:rPr>
              <a:t>EDUCATIONAL DOCUMENTS </a:t>
            </a:r>
            <a:br>
              <a:rPr lang="fi-FI" sz="3200" b="1" dirty="0">
                <a:solidFill>
                  <a:srgbClr val="40D520"/>
                </a:solidFill>
                <a:latin typeface="+mj-lt"/>
              </a:rPr>
            </a:br>
            <a:r>
              <a:rPr lang="fi-FI" sz="3200" b="1" dirty="0">
                <a:solidFill>
                  <a:srgbClr val="40D520"/>
                </a:solidFill>
                <a:latin typeface="+mj-lt"/>
              </a:rPr>
              <a:t>AND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380516147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3A28C-B90F-44C3-8968-A6524F2E0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75606"/>
            <a:ext cx="6583716" cy="3703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692400-08B0-4AD4-92D8-C8D7BC03B893}"/>
              </a:ext>
            </a:extLst>
          </p:cNvPr>
          <p:cNvSpPr/>
          <p:nvPr/>
        </p:nvSpPr>
        <p:spPr>
          <a:xfrm>
            <a:off x="8100392" y="1347614"/>
            <a:ext cx="576064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202836-0A1A-4F06-A5CD-14E7B9D89F69}"/>
              </a:ext>
            </a:extLst>
          </p:cNvPr>
          <p:cNvSpPr txBox="1">
            <a:spLocks/>
          </p:cNvSpPr>
          <p:nvPr/>
        </p:nvSpPr>
        <p:spPr>
          <a:xfrm>
            <a:off x="591788" y="1203598"/>
            <a:ext cx="7776864" cy="230770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1400" b="1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sz="1400" b="1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/>
              <a:t>A copy for the Degree Certificate (B.Sc.)</a:t>
            </a:r>
          </a:p>
          <a:p>
            <a:pPr marL="457189" indent="-457189">
              <a:lnSpc>
                <a:spcPct val="110000"/>
              </a:lnSpc>
            </a:pPr>
            <a:r>
              <a:rPr lang="en-US" sz="1400"/>
              <a:t>A copy for the Transcript of Records (B.Sc.) </a:t>
            </a:r>
          </a:p>
          <a:p>
            <a:pPr marL="457189" indent="-457189">
              <a:lnSpc>
                <a:spcPct val="110000"/>
              </a:lnSpc>
            </a:pPr>
            <a:r>
              <a:rPr lang="en-US" sz="1400"/>
              <a:t>An up-to-date copy for the Transcript of Records (M.Sc.)</a:t>
            </a:r>
            <a:br>
              <a:rPr lang="en-US" sz="1400"/>
            </a:br>
            <a:endParaRPr lang="en-US" sz="1400"/>
          </a:p>
          <a:p>
            <a:pPr marL="457189" indent="-457189">
              <a:lnSpc>
                <a:spcPct val="110000"/>
              </a:lnSpc>
            </a:pPr>
            <a:r>
              <a:rPr lang="en-US" sz="1400"/>
              <a:t>+ Translations in English for all these documents (if applicable)</a:t>
            </a:r>
            <a:endParaRPr lang="en-US" sz="14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E5A8029-8FDA-48E4-B86B-2219BF9B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88" y="483518"/>
            <a:ext cx="7272808" cy="85725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40D520"/>
                </a:solidFill>
              </a:rPr>
              <a:t>REQUIRED EDUCATIONAL DOCUMENTS</a:t>
            </a:r>
          </a:p>
        </p:txBody>
      </p:sp>
    </p:spTree>
    <p:extLst>
      <p:ext uri="{BB962C8B-B14F-4D97-AF65-F5344CB8AC3E}">
        <p14:creationId xmlns:p14="http://schemas.microsoft.com/office/powerpoint/2010/main" val="36406710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8DCD7-2170-445C-BF41-92F0A74B9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996">
            <a:off x="1120198" y="818801"/>
            <a:ext cx="6232706" cy="35058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B083439-6319-486D-9880-4D78925101AF}"/>
              </a:ext>
            </a:extLst>
          </p:cNvPr>
          <p:cNvSpPr/>
          <p:nvPr/>
        </p:nvSpPr>
        <p:spPr>
          <a:xfrm>
            <a:off x="6660232" y="1419622"/>
            <a:ext cx="648072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1F5ECF-59A6-46F2-8284-7FB6E0003DBF}"/>
              </a:ext>
            </a:extLst>
          </p:cNvPr>
          <p:cNvSpPr txBox="1">
            <a:spLocks/>
          </p:cNvSpPr>
          <p:nvPr/>
        </p:nvSpPr>
        <p:spPr>
          <a:xfrm>
            <a:off x="449111" y="831657"/>
            <a:ext cx="8456208" cy="381642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b="1" u="sng">
                <a:solidFill>
                  <a:schemeClr val="tx1"/>
                </a:solidFill>
              </a:rPr>
              <a:t>ALL COPIES FOR EDUCATIONAL DOCUMENTS </a:t>
            </a:r>
            <a:br>
              <a:rPr lang="en-US" sz="1200" b="1">
                <a:solidFill>
                  <a:srgbClr val="40D520"/>
                </a:solidFill>
              </a:rPr>
            </a:br>
            <a:endParaRPr lang="en-US" sz="1200" b="1">
              <a:solidFill>
                <a:srgbClr val="40D520"/>
              </a:solidFill>
            </a:endParaRPr>
          </a:p>
          <a:p>
            <a:pPr marL="857239" lvl="1" indent="-457189">
              <a:lnSpc>
                <a:spcPct val="110000"/>
              </a:lnSpc>
            </a:pPr>
            <a:r>
              <a:rPr lang="en-US" sz="1200">
                <a:solidFill>
                  <a:srgbClr val="40D520"/>
                </a:solidFill>
              </a:rPr>
              <a:t>Must be </a:t>
            </a:r>
            <a:r>
              <a:rPr lang="en-US" sz="1200">
                <a:solidFill>
                  <a:srgbClr val="ED174D"/>
                </a:solidFill>
              </a:rPr>
              <a:t>officially certified by the awarding university or the present home university </a:t>
            </a:r>
            <a:endParaRPr lang="en-US" sz="1200" b="1">
              <a:solidFill>
                <a:srgbClr val="ED174D"/>
              </a:solidFill>
            </a:endParaRPr>
          </a:p>
          <a:p>
            <a:pPr marL="1257289" lvl="2" indent="-457189">
              <a:lnSpc>
                <a:spcPct val="110000"/>
              </a:lnSpc>
            </a:pPr>
            <a:r>
              <a:rPr lang="en-US" sz="1200" i="1"/>
              <a:t>There has to be the </a:t>
            </a:r>
            <a:r>
              <a:rPr lang="en-US" sz="1200" i="1">
                <a:solidFill>
                  <a:srgbClr val="FF6600"/>
                </a:solidFill>
              </a:rPr>
              <a:t>original stamp of the university on each page of each copy </a:t>
            </a:r>
            <a:r>
              <a:rPr lang="en-US" sz="1200" i="1"/>
              <a:t>for the documents</a:t>
            </a:r>
          </a:p>
          <a:p>
            <a:pPr marL="1714489" lvl="3" indent="-457189">
              <a:lnSpc>
                <a:spcPct val="110000"/>
              </a:lnSpc>
            </a:pPr>
            <a:r>
              <a:rPr lang="en-US" sz="1200" i="1">
                <a:sym typeface="Wingdings" panose="05000000000000000000" pitchFamily="2" charset="2"/>
              </a:rPr>
              <a:t>A plain copy of an </a:t>
            </a:r>
            <a:r>
              <a:rPr lang="en-US" sz="1200" i="1"/>
              <a:t>officially certified copy is NOT accepted</a:t>
            </a:r>
            <a:br>
              <a:rPr lang="en-US" sz="1200" i="1"/>
            </a:br>
            <a:endParaRPr lang="en-US" sz="1200" i="1"/>
          </a:p>
          <a:p>
            <a:pPr marL="857239" lvl="1" indent="-457189">
              <a:lnSpc>
                <a:spcPct val="110000"/>
              </a:lnSpc>
            </a:pPr>
            <a:r>
              <a:rPr lang="en-US" sz="1200">
                <a:solidFill>
                  <a:srgbClr val="40D520"/>
                </a:solidFill>
              </a:rPr>
              <a:t>Or, </a:t>
            </a:r>
            <a:r>
              <a:rPr lang="en-US" sz="1200">
                <a:solidFill>
                  <a:srgbClr val="ED174D"/>
                </a:solidFill>
              </a:rPr>
              <a:t>officially certified by Notary Public</a:t>
            </a:r>
          </a:p>
          <a:p>
            <a:pPr marL="1257289" lvl="2" indent="-457189">
              <a:lnSpc>
                <a:spcPct val="110000"/>
              </a:lnSpc>
            </a:pPr>
            <a:r>
              <a:rPr lang="en-US" sz="1200" i="1">
                <a:solidFill>
                  <a:srgbClr val="FF6600"/>
                </a:solidFill>
              </a:rPr>
              <a:t>Each page of every document must bear an original stamp/seal and signature </a:t>
            </a:r>
            <a:r>
              <a:rPr lang="en-US" sz="1200" i="1"/>
              <a:t>of the certifying officer</a:t>
            </a:r>
            <a:br>
              <a:rPr lang="en-US" sz="1200" i="1"/>
            </a:br>
            <a:endParaRPr lang="en-US" sz="1200" i="1"/>
          </a:p>
          <a:p>
            <a:pPr marL="457189" indent="-457189">
              <a:lnSpc>
                <a:spcPct val="110000"/>
              </a:lnSpc>
            </a:pPr>
            <a:r>
              <a:rPr lang="en-US" sz="1400" b="1" u="sng">
                <a:solidFill>
                  <a:schemeClr val="tx1"/>
                </a:solidFill>
              </a:rPr>
              <a:t>ALL TRANSLATIONS FOR EDUCATIONAL DOCUMENTS </a:t>
            </a:r>
            <a:br>
              <a:rPr lang="en-US" sz="1200" b="1">
                <a:solidFill>
                  <a:srgbClr val="40D520"/>
                </a:solidFill>
              </a:rPr>
            </a:br>
            <a:endParaRPr lang="en-US" sz="1200" b="1">
              <a:solidFill>
                <a:srgbClr val="40D520"/>
              </a:solidFill>
            </a:endParaRPr>
          </a:p>
          <a:p>
            <a:pPr marL="857239" lvl="1" indent="-457189">
              <a:lnSpc>
                <a:spcPct val="110000"/>
              </a:lnSpc>
            </a:pPr>
            <a:r>
              <a:rPr lang="en-US" sz="1200">
                <a:solidFill>
                  <a:srgbClr val="40D520"/>
                </a:solidFill>
              </a:rPr>
              <a:t>Can be done by the applicant – but they must be </a:t>
            </a:r>
            <a:r>
              <a:rPr lang="en-US" sz="1200">
                <a:solidFill>
                  <a:srgbClr val="ED174D"/>
                </a:solidFill>
              </a:rPr>
              <a:t>officially certified by the awarding university or the present home university</a:t>
            </a:r>
            <a:endParaRPr lang="en-US" sz="1200" b="1">
              <a:solidFill>
                <a:srgbClr val="ED174D"/>
              </a:solidFill>
            </a:endParaRPr>
          </a:p>
          <a:p>
            <a:pPr marL="1257289" lvl="2" indent="-457189">
              <a:lnSpc>
                <a:spcPct val="110000"/>
              </a:lnSpc>
            </a:pPr>
            <a:r>
              <a:rPr lang="en-US" sz="1200" i="1">
                <a:sym typeface="Wingdings" panose="05000000000000000000" pitchFamily="2" charset="2"/>
              </a:rPr>
              <a:t>T</a:t>
            </a:r>
            <a:r>
              <a:rPr lang="en-US" sz="1200" i="1"/>
              <a:t>here has to be the</a:t>
            </a:r>
            <a:r>
              <a:rPr lang="en-US" sz="1200" i="1">
                <a:solidFill>
                  <a:srgbClr val="FF6600"/>
                </a:solidFill>
              </a:rPr>
              <a:t> original stamp of the university on each page </a:t>
            </a:r>
            <a:r>
              <a:rPr lang="en-US" sz="1200" i="1"/>
              <a:t>of the translations</a:t>
            </a:r>
          </a:p>
          <a:p>
            <a:pPr marL="1714489" lvl="3" indent="-457189">
              <a:lnSpc>
                <a:spcPct val="110000"/>
              </a:lnSpc>
            </a:pPr>
            <a:r>
              <a:rPr lang="en-US" sz="1200"/>
              <a:t>A </a:t>
            </a:r>
            <a:r>
              <a:rPr lang="en-US" sz="1200" i="1"/>
              <a:t>translation without the original stamp of the university NOT accepted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200">
                <a:solidFill>
                  <a:srgbClr val="40D520"/>
                </a:solidFill>
              </a:rPr>
              <a:t>…Or, the educational documents can also be </a:t>
            </a:r>
            <a:r>
              <a:rPr lang="en-US" sz="1200">
                <a:solidFill>
                  <a:srgbClr val="ED174D"/>
                </a:solidFill>
              </a:rPr>
              <a:t>translated by an official translator</a:t>
            </a:r>
          </a:p>
          <a:p>
            <a:pPr marL="1257289" lvl="2" indent="-457189">
              <a:lnSpc>
                <a:spcPct val="110000"/>
              </a:lnSpc>
            </a:pPr>
            <a:r>
              <a:rPr lang="en-US" sz="1200" i="1">
                <a:solidFill>
                  <a:srgbClr val="FF6600"/>
                </a:solidFill>
              </a:rPr>
              <a:t>Each page of every document must bear an original stamp/seal and signature </a:t>
            </a:r>
            <a:r>
              <a:rPr lang="en-US" sz="1200" i="1"/>
              <a:t>of the official translator</a:t>
            </a:r>
          </a:p>
          <a:p>
            <a:pPr marL="0" indent="0">
              <a:lnSpc>
                <a:spcPct val="110000"/>
              </a:lnSpc>
              <a:buFontTx/>
              <a:buNone/>
            </a:pPr>
            <a:br>
              <a:rPr lang="en-US" sz="1200">
                <a:solidFill>
                  <a:srgbClr val="FF6600"/>
                </a:solidFill>
              </a:rPr>
            </a:br>
            <a:br>
              <a:rPr lang="en-US" sz="1200">
                <a:solidFill>
                  <a:srgbClr val="FF6600"/>
                </a:solidFill>
              </a:rPr>
            </a:b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C779237-EBF8-4418-B681-9A1258D7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11" y="146773"/>
            <a:ext cx="7272808" cy="53615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40D520"/>
                </a:solidFill>
              </a:rPr>
              <a:t>AUTHENTICATION &amp; TRANSLATIONS</a:t>
            </a:r>
          </a:p>
        </p:txBody>
      </p:sp>
    </p:spTree>
    <p:extLst>
      <p:ext uri="{BB962C8B-B14F-4D97-AF65-F5344CB8AC3E}">
        <p14:creationId xmlns:p14="http://schemas.microsoft.com/office/powerpoint/2010/main" val="366098267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40C05-79AF-44BB-9D5A-7412CA75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84" y="915566"/>
            <a:ext cx="6696744" cy="37730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931CDB-1801-44B7-A441-D21302CFDBBA}"/>
              </a:ext>
            </a:extLst>
          </p:cNvPr>
          <p:cNvSpPr/>
          <p:nvPr/>
        </p:nvSpPr>
        <p:spPr>
          <a:xfrm>
            <a:off x="7092280" y="884394"/>
            <a:ext cx="576064" cy="555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0B79A7-36E8-41E7-A1B7-7535B081C54C}"/>
              </a:ext>
            </a:extLst>
          </p:cNvPr>
          <p:cNvSpPr txBox="1">
            <a:spLocks/>
          </p:cNvSpPr>
          <p:nvPr/>
        </p:nvSpPr>
        <p:spPr>
          <a:xfrm>
            <a:off x="720081" y="771550"/>
            <a:ext cx="7884368" cy="1275728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  <a:p>
            <a:r>
              <a:rPr lang="fi-FI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2, 2019 – </a:t>
            </a:r>
            <a:r>
              <a:rPr lang="fi-FI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28, 2020</a:t>
            </a:r>
          </a:p>
          <a:p>
            <a:endParaRPr lang="fi-FI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32150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73C1B-93DF-416C-8278-24EA4F5C5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675">
            <a:off x="1800497" y="1167004"/>
            <a:ext cx="5543006" cy="311794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E96877-2C95-4363-A344-5172606EA372}"/>
              </a:ext>
            </a:extLst>
          </p:cNvPr>
          <p:cNvSpPr/>
          <p:nvPr/>
        </p:nvSpPr>
        <p:spPr>
          <a:xfrm>
            <a:off x="6948264" y="2067694"/>
            <a:ext cx="36004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776EC8-8C62-4519-B517-A070ADD6CBC8}"/>
              </a:ext>
            </a:extLst>
          </p:cNvPr>
          <p:cNvSpPr txBox="1">
            <a:spLocks/>
          </p:cNvSpPr>
          <p:nvPr/>
        </p:nvSpPr>
        <p:spPr>
          <a:xfrm>
            <a:off x="689755" y="627534"/>
            <a:ext cx="6383062" cy="792088"/>
          </a:xfrm>
          <a:prstGeom prst="rect">
            <a:avLst/>
          </a:prstGeom>
        </p:spPr>
        <p:txBody>
          <a:bodyPr vert="horz" lIns="54000" tIns="45720" rIns="9000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>
                <a:solidFill>
                  <a:srgbClr val="40D520"/>
                </a:solidFill>
              </a:rPr>
              <a:t>HOW TO APPLY?</a:t>
            </a:r>
            <a:br>
              <a:rPr lang="en-US" sz="2400" dirty="0">
                <a:solidFill>
                  <a:srgbClr val="40D520"/>
                </a:solidFill>
              </a:rPr>
            </a:br>
            <a:r>
              <a:rPr lang="en-US" sz="1800" b="0" i="1" dirty="0">
                <a:solidFill>
                  <a:srgbClr val="40D520"/>
                </a:solidFill>
              </a:rPr>
              <a:t>How Does It All Start?</a:t>
            </a:r>
            <a:endParaRPr lang="fi-FI" sz="2400" dirty="0">
              <a:solidFill>
                <a:srgbClr val="40D52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6071B4-CC4B-483A-B237-52F44B64E850}"/>
              </a:ext>
            </a:extLst>
          </p:cNvPr>
          <p:cNvSpPr txBox="1">
            <a:spLocks/>
          </p:cNvSpPr>
          <p:nvPr/>
        </p:nvSpPr>
        <p:spPr>
          <a:xfrm>
            <a:off x="683568" y="1563638"/>
            <a:ext cx="7776864" cy="2720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1600" b="1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/>
              <a:t>A contact person in the home university will first provide </a:t>
            </a:r>
            <a:br>
              <a:rPr lang="en-US" sz="1600" dirty="0"/>
            </a:br>
            <a:r>
              <a:rPr lang="en-US" sz="1600" dirty="0"/>
              <a:t>LUT Admissions Services with a list of students applying to the </a:t>
            </a:r>
            <a:r>
              <a:rPr lang="en-US" sz="1600" dirty="0" err="1"/>
              <a:t>programme</a:t>
            </a:r>
            <a:br>
              <a:rPr lang="en-US" sz="1600" dirty="0"/>
            </a:br>
            <a:endParaRPr lang="en-US" sz="1600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600" i="1" dirty="0">
                <a:sym typeface="Wingdings" panose="05000000000000000000" pitchFamily="2" charset="2"/>
              </a:rPr>
              <a:t> </a:t>
            </a:r>
            <a:r>
              <a:rPr lang="en-US" sz="1600" i="1" dirty="0"/>
              <a:t>Students &amp; status for the language test (if applicable)</a:t>
            </a:r>
            <a:br>
              <a:rPr lang="en-US" sz="1600" i="1" dirty="0"/>
            </a:br>
            <a:endParaRPr lang="en-US" sz="1600" i="1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/>
              <a:t>LUT Admissions Services will send the student </a:t>
            </a:r>
            <a:br>
              <a:rPr lang="en-US" sz="1600" dirty="0"/>
            </a:br>
            <a:r>
              <a:rPr lang="en-US" sz="1600" dirty="0"/>
              <a:t>a link to his/her personal application form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383561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97BB87-93BB-46BC-9525-0D1D77E75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55526"/>
            <a:ext cx="7784865" cy="43789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D4D2F7-14EA-4841-A57D-143C5FC8B76E}"/>
              </a:ext>
            </a:extLst>
          </p:cNvPr>
          <p:cNvSpPr/>
          <p:nvPr/>
        </p:nvSpPr>
        <p:spPr>
          <a:xfrm>
            <a:off x="6156176" y="1203598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71F3B6-93CA-4106-A9C9-D83B860B537C}"/>
              </a:ext>
            </a:extLst>
          </p:cNvPr>
          <p:cNvSpPr/>
          <p:nvPr/>
        </p:nvSpPr>
        <p:spPr>
          <a:xfrm>
            <a:off x="7053805" y="640075"/>
            <a:ext cx="5040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btitle 5">
            <a:extLst>
              <a:ext uri="{FF2B5EF4-FFF2-40B4-BE49-F238E27FC236}">
                <a16:creationId xmlns:a16="http://schemas.microsoft.com/office/drawing/2014/main" id="{2D594620-9737-4BE7-9140-00595E964580}"/>
              </a:ext>
            </a:extLst>
          </p:cNvPr>
          <p:cNvSpPr txBox="1">
            <a:spLocks/>
          </p:cNvSpPr>
          <p:nvPr/>
        </p:nvSpPr>
        <p:spPr>
          <a:xfrm>
            <a:off x="670743" y="452378"/>
            <a:ext cx="6696744" cy="40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ED174D"/>
                </a:solidFill>
              </a:rPr>
              <a:t>LUT University</a:t>
            </a:r>
            <a:endParaRPr lang="fi-FI" sz="2000" dirty="0">
              <a:solidFill>
                <a:srgbClr val="ED174D"/>
              </a:solidFill>
            </a:endParaRPr>
          </a:p>
          <a:p>
            <a:endParaRPr lang="fi-FI" sz="2000" dirty="0">
              <a:solidFill>
                <a:srgbClr val="ED174D"/>
              </a:solidFill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1AF5588B-31A0-4150-8CC2-A7C0C727E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743" y="1887460"/>
            <a:ext cx="6383062" cy="1368580"/>
          </a:xfrm>
        </p:spPr>
        <p:txBody>
          <a:bodyPr/>
          <a:lstStyle/>
          <a:p>
            <a:r>
              <a:rPr lang="fi-FI" sz="3200" dirty="0">
                <a:solidFill>
                  <a:srgbClr val="40D520"/>
                </a:solidFill>
                <a:latin typeface="+mj-lt"/>
              </a:rPr>
              <a:t>APPLYING</a:t>
            </a:r>
            <a:r>
              <a:rPr lang="fi-FI" sz="3200" dirty="0">
                <a:solidFill>
                  <a:srgbClr val="40D520"/>
                </a:solidFill>
              </a:rPr>
              <a:t> TO </a:t>
            </a:r>
            <a:br>
              <a:rPr lang="fi-FI" sz="3200" dirty="0">
                <a:solidFill>
                  <a:srgbClr val="40D520"/>
                </a:solidFill>
              </a:rPr>
            </a:br>
            <a:r>
              <a:rPr lang="fi-FI" sz="3200" dirty="0">
                <a:solidFill>
                  <a:srgbClr val="40D520"/>
                </a:solidFill>
              </a:rPr>
              <a:t>DOUBLE DEGREE STUDIES</a:t>
            </a:r>
            <a:br>
              <a:rPr lang="fi-FI" sz="3200" dirty="0">
                <a:solidFill>
                  <a:srgbClr val="40D520"/>
                </a:solidFill>
              </a:rPr>
            </a:br>
            <a:r>
              <a:rPr lang="fi-FI" sz="3200" dirty="0">
                <a:solidFill>
                  <a:srgbClr val="40D520"/>
                </a:solidFill>
              </a:rPr>
              <a:t>in Technology</a:t>
            </a:r>
            <a:br>
              <a:rPr lang="fi-FI" sz="3200" dirty="0">
                <a:solidFill>
                  <a:srgbClr val="40D520"/>
                </a:solidFill>
              </a:rPr>
            </a:br>
            <a:br>
              <a:rPr lang="fi-FI" sz="3200" dirty="0"/>
            </a:br>
            <a:r>
              <a:rPr lang="fi-FI" sz="1800" b="0" i="1" dirty="0">
                <a:solidFill>
                  <a:srgbClr val="40D520"/>
                </a:solidFill>
              </a:rPr>
              <a:t>For </a:t>
            </a:r>
            <a:r>
              <a:rPr lang="fi-FI" sz="1800" b="0" i="1" dirty="0" err="1">
                <a:solidFill>
                  <a:srgbClr val="40D520"/>
                </a:solidFill>
              </a:rPr>
              <a:t>Partner</a:t>
            </a:r>
            <a:r>
              <a:rPr lang="fi-FI" sz="1800" b="0" i="1" dirty="0">
                <a:solidFill>
                  <a:srgbClr val="40D520"/>
                </a:solidFill>
              </a:rPr>
              <a:t> </a:t>
            </a:r>
            <a:r>
              <a:rPr lang="fi-FI" sz="1800" b="0" i="1" dirty="0" err="1">
                <a:solidFill>
                  <a:srgbClr val="40D520"/>
                </a:solidFill>
              </a:rPr>
              <a:t>Universities</a:t>
            </a:r>
            <a:r>
              <a:rPr lang="fi-FI" sz="1800" b="0" i="1" dirty="0">
                <a:solidFill>
                  <a:srgbClr val="40D520"/>
                </a:solidFill>
              </a:rPr>
              <a:t> in </a:t>
            </a:r>
            <a:r>
              <a:rPr lang="fi-FI" sz="1800" b="0" i="1" dirty="0" err="1">
                <a:solidFill>
                  <a:srgbClr val="40D520"/>
                </a:solidFill>
              </a:rPr>
              <a:t>Russia</a:t>
            </a:r>
            <a:endParaRPr lang="fi-FI" dirty="0">
              <a:solidFill>
                <a:srgbClr val="40D520"/>
              </a:solidFill>
            </a:endParaRPr>
          </a:p>
        </p:txBody>
      </p:sp>
      <p:sp>
        <p:nvSpPr>
          <p:cNvPr id="23" name="Subtitle 5">
            <a:extLst>
              <a:ext uri="{FF2B5EF4-FFF2-40B4-BE49-F238E27FC236}">
                <a16:creationId xmlns:a16="http://schemas.microsoft.com/office/drawing/2014/main" id="{D4160D90-4750-47FC-A4C4-D676C9249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43" y="3767722"/>
            <a:ext cx="6400800" cy="8640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i="1" dirty="0"/>
              <a:t>December 2, 2019 – February 28,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i="1" dirty="0"/>
              <a:t>Studies starting in Fall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10491498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7310A-BFA3-41DD-8A9D-16A633FCB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80000"/>
            <a:ext cx="7004270" cy="39399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1F4ADD-6EA2-4BDB-B245-06CCF882A04B}"/>
              </a:ext>
            </a:extLst>
          </p:cNvPr>
          <p:cNvSpPr/>
          <p:nvPr/>
        </p:nvSpPr>
        <p:spPr>
          <a:xfrm>
            <a:off x="8028384" y="1275606"/>
            <a:ext cx="68857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CE53235-50B8-4B39-85DB-E8F793A4209E}"/>
              </a:ext>
            </a:extLst>
          </p:cNvPr>
          <p:cNvSpPr txBox="1">
            <a:spLocks/>
          </p:cNvSpPr>
          <p:nvPr/>
        </p:nvSpPr>
        <p:spPr>
          <a:xfrm>
            <a:off x="482501" y="1491630"/>
            <a:ext cx="7200800" cy="34563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dirty="0"/>
              <a:t>Filling in the application form and submitting it online</a:t>
            </a:r>
            <a:br>
              <a:rPr lang="en-US" sz="1400" dirty="0"/>
            </a:br>
            <a:endParaRPr lang="en-US" sz="1400" dirty="0"/>
          </a:p>
          <a:p>
            <a:pPr marL="457189" indent="-457189">
              <a:lnSpc>
                <a:spcPct val="110000"/>
              </a:lnSpc>
            </a:pPr>
            <a:r>
              <a:rPr lang="en-US" sz="1400" dirty="0"/>
              <a:t>Printing it out and signing it</a:t>
            </a:r>
            <a:br>
              <a:rPr lang="en-US" sz="1400" dirty="0"/>
            </a:br>
            <a:r>
              <a:rPr lang="en-US" sz="1400" dirty="0"/>
              <a:t> </a:t>
            </a:r>
          </a:p>
          <a:p>
            <a:pPr marL="457189" indent="-457189">
              <a:lnSpc>
                <a:spcPct val="110000"/>
              </a:lnSpc>
            </a:pPr>
            <a:r>
              <a:rPr lang="en-US" sz="1400" dirty="0"/>
              <a:t>Enclosing all the required and officially certified documents</a:t>
            </a:r>
            <a:br>
              <a:rPr lang="en-US" sz="1400" dirty="0"/>
            </a:br>
            <a:r>
              <a:rPr lang="en-US" sz="1400" i="1" dirty="0">
                <a:sym typeface="Wingdings" panose="05000000000000000000" pitchFamily="2" charset="2"/>
              </a:rPr>
              <a:t> </a:t>
            </a:r>
            <a:r>
              <a:rPr lang="en-US" sz="1400" i="1" dirty="0"/>
              <a:t>Listed on the application form</a:t>
            </a:r>
            <a:br>
              <a:rPr lang="en-US" sz="1400" i="1" dirty="0"/>
            </a:br>
            <a:endParaRPr lang="en-US" sz="1400" i="1" dirty="0"/>
          </a:p>
          <a:p>
            <a:pPr marL="457189" indent="-457189">
              <a:lnSpc>
                <a:spcPct val="110000"/>
              </a:lnSpc>
            </a:pPr>
            <a:r>
              <a:rPr lang="fi-FI" sz="1400" dirty="0"/>
              <a:t>One </a:t>
            </a:r>
            <a:r>
              <a:rPr lang="fi-FI" sz="1400" dirty="0" err="1"/>
              <a:t>application</a:t>
            </a:r>
            <a:r>
              <a:rPr lang="fi-FI" sz="1400" dirty="0"/>
              <a:t> </a:t>
            </a:r>
            <a:r>
              <a:rPr lang="fi-FI" sz="1400" dirty="0" err="1"/>
              <a:t>form</a:t>
            </a:r>
            <a:r>
              <a:rPr lang="fi-FI" sz="1400" dirty="0"/>
              <a:t> for </a:t>
            </a:r>
            <a:r>
              <a:rPr lang="fi-FI" sz="1400" dirty="0" err="1"/>
              <a:t>each</a:t>
            </a:r>
            <a:r>
              <a:rPr lang="fi-FI" sz="1400" dirty="0"/>
              <a:t> </a:t>
            </a:r>
            <a:r>
              <a:rPr lang="fi-FI" sz="1400" dirty="0" err="1"/>
              <a:t>programme</a:t>
            </a:r>
            <a:r>
              <a:rPr lang="fi-FI" sz="1400" dirty="0"/>
              <a:t> (</a:t>
            </a:r>
            <a:r>
              <a:rPr lang="fi-FI" sz="1400" dirty="0" err="1"/>
              <a:t>max</a:t>
            </a:r>
            <a:r>
              <a:rPr lang="fi-FI" sz="1400" dirty="0"/>
              <a:t>. 2 </a:t>
            </a:r>
            <a:r>
              <a:rPr lang="fi-FI" sz="1400" dirty="0" err="1"/>
              <a:t>programmes</a:t>
            </a:r>
            <a:r>
              <a:rPr lang="fi-FI" sz="1400" dirty="0"/>
              <a:t>)</a:t>
            </a:r>
            <a:br>
              <a:rPr lang="fi-FI" sz="1400" dirty="0"/>
            </a:br>
            <a:endParaRPr lang="fi-FI" sz="1400" dirty="0"/>
          </a:p>
          <a:p>
            <a:pPr marL="457189" indent="-457189">
              <a:lnSpc>
                <a:spcPct val="110000"/>
              </a:lnSpc>
            </a:pPr>
            <a:r>
              <a:rPr lang="fi-FI" sz="1400" dirty="0"/>
              <a:t>One set of </a:t>
            </a:r>
            <a:r>
              <a:rPr lang="fi-FI" sz="1400" dirty="0" err="1"/>
              <a:t>enclosures</a:t>
            </a:r>
            <a:r>
              <a:rPr lang="fi-FI" sz="1400" dirty="0"/>
              <a:t> </a:t>
            </a:r>
            <a:r>
              <a:rPr lang="fi-FI" sz="1400" dirty="0" err="1"/>
              <a:t>required</a:t>
            </a:r>
            <a:r>
              <a:rPr lang="fi-FI" sz="1400" dirty="0"/>
              <a:t> for </a:t>
            </a:r>
            <a:r>
              <a:rPr lang="fi-FI" sz="1400" dirty="0" err="1"/>
              <a:t>each</a:t>
            </a:r>
            <a:r>
              <a:rPr lang="fi-FI" sz="1400" dirty="0"/>
              <a:t> </a:t>
            </a:r>
            <a:r>
              <a:rPr lang="fi-FI" sz="1400" dirty="0" err="1"/>
              <a:t>programme</a:t>
            </a:r>
            <a:br>
              <a:rPr lang="en-US" sz="1400" i="1" dirty="0"/>
            </a:br>
            <a:endParaRPr lang="en-US" sz="1400" i="1" dirty="0"/>
          </a:p>
          <a:p>
            <a:pPr marL="457189" indent="-457189">
              <a:lnSpc>
                <a:spcPct val="11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4725FF-2868-4884-B96F-6FFB74BF48D8}"/>
              </a:ext>
            </a:extLst>
          </p:cNvPr>
          <p:cNvSpPr txBox="1">
            <a:spLocks/>
          </p:cNvSpPr>
          <p:nvPr/>
        </p:nvSpPr>
        <p:spPr>
          <a:xfrm>
            <a:off x="482501" y="339502"/>
            <a:ext cx="6882852" cy="936104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i-FI" sz="28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APPLY?</a:t>
            </a:r>
            <a:br>
              <a:rPr lang="fi-FI" sz="28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800" i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fi-FI" sz="1800" i="1" dirty="0" err="1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fi-FI" sz="1800" i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sz="1800" i="1" dirty="0" err="1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Enclosures</a:t>
            </a:r>
            <a:endParaRPr lang="fi-FI" sz="2800" i="1" dirty="0">
              <a:solidFill>
                <a:srgbClr val="40D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C4C9D4-9B82-46BB-8DA4-BC23446A61C6}"/>
              </a:ext>
            </a:extLst>
          </p:cNvPr>
          <p:cNvSpPr txBox="1">
            <a:spLocks/>
          </p:cNvSpPr>
          <p:nvPr/>
        </p:nvSpPr>
        <p:spPr>
          <a:xfrm rot="1106902">
            <a:off x="5844311" y="1387735"/>
            <a:ext cx="3042084" cy="1200624"/>
          </a:xfrm>
          <a:prstGeom prst="rect">
            <a:avLst/>
          </a:prstGeom>
          <a:noFill/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1450" indent="-1714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NOTE! </a:t>
            </a:r>
            <a:b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documents </a:t>
            </a:r>
            <a:b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be returned or accessed </a:t>
            </a:r>
            <a:b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applicant anymore after having been received by LUT University</a:t>
            </a:r>
            <a:b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0D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27128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4661-4A63-4042-924A-C2F3658C8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915566"/>
            <a:ext cx="7004271" cy="39399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1BB383-216E-4343-8A1F-829A196AF361}"/>
              </a:ext>
            </a:extLst>
          </p:cNvPr>
          <p:cNvSpPr/>
          <p:nvPr/>
        </p:nvSpPr>
        <p:spPr>
          <a:xfrm>
            <a:off x="6516216" y="1080000"/>
            <a:ext cx="504056" cy="555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7507470-9690-4BF0-93F6-15B4B9D7FD13}"/>
              </a:ext>
            </a:extLst>
          </p:cNvPr>
          <p:cNvSpPr txBox="1">
            <a:spLocks/>
          </p:cNvSpPr>
          <p:nvPr/>
        </p:nvSpPr>
        <p:spPr>
          <a:xfrm>
            <a:off x="482502" y="1419622"/>
            <a:ext cx="7200800" cy="31683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sz="1400" b="1">
                <a:solidFill>
                  <a:srgbClr val="40D520"/>
                </a:solidFill>
              </a:rPr>
              <a:t>APPLICANTS IN ST. PETERSBURG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1200"/>
          </a:p>
          <a:p>
            <a:pPr marL="457189" indent="-457189">
              <a:lnSpc>
                <a:spcPct val="110000"/>
              </a:lnSpc>
            </a:pPr>
            <a:r>
              <a:rPr lang="en-US" sz="1200"/>
              <a:t>Bring your application in a closed envelope addressed to LUT Admissions Services </a:t>
            </a:r>
            <a:br>
              <a:rPr lang="en-US" sz="1200"/>
            </a:br>
            <a:r>
              <a:rPr lang="en-US" sz="1200"/>
              <a:t>to the LUT staff member at “The House of Finland” in St. Petersburg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200" i="1"/>
              <a:t>Schedules for bringing the documents informed to all the applicants</a:t>
            </a:r>
            <a:br>
              <a:rPr lang="en-US" sz="1200" i="1"/>
            </a:br>
            <a:endParaRPr lang="en-US" sz="1200" i="1"/>
          </a:p>
          <a:p>
            <a:pPr marL="457189" indent="-457189">
              <a:lnSpc>
                <a:spcPct val="110000"/>
              </a:lnSpc>
            </a:pPr>
            <a:r>
              <a:rPr lang="en-US" sz="1200">
                <a:solidFill>
                  <a:srgbClr val="FF6600"/>
                </a:solidFill>
              </a:rPr>
              <a:t>The documents will not be checked at The House of Finland</a:t>
            </a:r>
            <a:br>
              <a:rPr lang="en-US" sz="1200"/>
            </a:br>
            <a:endParaRPr lang="en-US" sz="1200"/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1400" b="1">
                <a:solidFill>
                  <a:srgbClr val="40D520"/>
                </a:solidFill>
              </a:rPr>
              <a:t>APPLICANTS IN OTHER CITIES</a:t>
            </a:r>
          </a:p>
          <a:p>
            <a:pPr marL="457189" indent="-457189">
              <a:lnSpc>
                <a:spcPct val="110000"/>
              </a:lnSpc>
            </a:pPr>
            <a:endParaRPr lang="en-US" sz="1200"/>
          </a:p>
          <a:p>
            <a:pPr marL="457189" indent="-457189">
              <a:lnSpc>
                <a:spcPct val="110000"/>
              </a:lnSpc>
            </a:pPr>
            <a:r>
              <a:rPr lang="en-US" sz="1200"/>
              <a:t>Mailing the application form + the enclosures to </a:t>
            </a:r>
            <a:br>
              <a:rPr lang="en-US" sz="1200"/>
            </a:br>
            <a:r>
              <a:rPr lang="en-US" sz="1200"/>
              <a:t>LUT Admissions Services by using a courier service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200" i="1">
                <a:sym typeface="Wingdings" panose="05000000000000000000" pitchFamily="2" charset="2"/>
              </a:rPr>
              <a:t>Address given on the application form</a:t>
            </a:r>
          </a:p>
          <a:p>
            <a:pPr marL="457189" indent="-457189">
              <a:lnSpc>
                <a:spcPct val="110000"/>
              </a:lnSpc>
            </a:pPr>
            <a:endParaRPr lang="en-US" sz="120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endParaRPr lang="en-US" sz="120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120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endParaRPr lang="en-US" sz="1200" i="1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br>
              <a:rPr lang="en-US" sz="1200"/>
            </a:br>
            <a:endParaRPr lang="en-US" sz="1200">
              <a:solidFill>
                <a:schemeClr val="tx1"/>
              </a:solidFill>
            </a:endParaRPr>
          </a:p>
          <a:p>
            <a:endParaRPr lang="fi-FI" sz="1200">
              <a:solidFill>
                <a:schemeClr val="tx1"/>
              </a:solidFill>
            </a:endParaRPr>
          </a:p>
          <a:p>
            <a:pPr lvl="1"/>
            <a:endParaRPr lang="fi-FI" sz="1200">
              <a:solidFill>
                <a:schemeClr val="tx1"/>
              </a:solidFill>
            </a:endParaRPr>
          </a:p>
          <a:p>
            <a:pPr lvl="1"/>
            <a:endParaRPr lang="fi-FI" sz="1200">
              <a:solidFill>
                <a:schemeClr val="tx1"/>
              </a:solidFill>
            </a:endParaRPr>
          </a:p>
          <a:p>
            <a:pPr lvl="1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57AF60-8D4B-4C99-9834-79DD8EACED00}"/>
              </a:ext>
            </a:extLst>
          </p:cNvPr>
          <p:cNvSpPr txBox="1">
            <a:spLocks/>
          </p:cNvSpPr>
          <p:nvPr/>
        </p:nvSpPr>
        <p:spPr>
          <a:xfrm>
            <a:off x="482502" y="364246"/>
            <a:ext cx="6882852" cy="648072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THE APPLICATION</a:t>
            </a:r>
            <a:endParaRPr lang="fi-FI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7416FF-C154-4AD8-980B-A8365488F6B2}"/>
              </a:ext>
            </a:extLst>
          </p:cNvPr>
          <p:cNvSpPr txBox="1">
            <a:spLocks/>
          </p:cNvSpPr>
          <p:nvPr/>
        </p:nvSpPr>
        <p:spPr>
          <a:xfrm rot="1072452">
            <a:off x="5828308" y="2845106"/>
            <a:ext cx="2933143" cy="1609339"/>
          </a:xfrm>
          <a:prstGeom prst="rect">
            <a:avLst/>
          </a:prstGeom>
          <a:noFill/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1450" indent="-1714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for LUT Admissions Services to receive the application form + all the required documents is </a:t>
            </a:r>
            <a:br>
              <a:rPr lang="en-US" sz="11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ED1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2020 at 15:00 (UTC+2)</a:t>
            </a:r>
            <a:b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additional supplementary period</a:t>
            </a:r>
            <a:b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applications will not be accepted</a:t>
            </a: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endParaRPr lang="en-US" sz="1100" dirty="0">
              <a:solidFill>
                <a:srgbClr val="40D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943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11697-2F53-480E-9C87-132212C2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67424"/>
            <a:ext cx="6444208" cy="362486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6AFFEE-CAE6-4884-AF78-2D4272321772}"/>
              </a:ext>
            </a:extLst>
          </p:cNvPr>
          <p:cNvSpPr/>
          <p:nvPr/>
        </p:nvSpPr>
        <p:spPr>
          <a:xfrm>
            <a:off x="6804248" y="1081993"/>
            <a:ext cx="720080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BD1346-F43C-445F-AA1E-7CD2162B2697}"/>
              </a:ext>
            </a:extLst>
          </p:cNvPr>
          <p:cNvSpPr txBox="1">
            <a:spLocks/>
          </p:cNvSpPr>
          <p:nvPr/>
        </p:nvSpPr>
        <p:spPr>
          <a:xfrm>
            <a:off x="467544" y="768787"/>
            <a:ext cx="7884368" cy="1275728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YOUR APPLICATION </a:t>
            </a:r>
          </a:p>
          <a:p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REACHED LUT</a:t>
            </a:r>
          </a:p>
          <a:p>
            <a:endParaRPr lang="fi-FI" sz="3200" b="1" dirty="0">
              <a:solidFill>
                <a:srgbClr val="40D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88274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31D16-035A-4B18-A295-5755CC540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838">
            <a:off x="971600" y="627534"/>
            <a:ext cx="7020272" cy="39489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7174B40-4292-4B94-8917-0177FE9AA8DC}"/>
              </a:ext>
            </a:extLst>
          </p:cNvPr>
          <p:cNvSpPr/>
          <p:nvPr/>
        </p:nvSpPr>
        <p:spPr>
          <a:xfrm>
            <a:off x="6948264" y="483518"/>
            <a:ext cx="43204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59327B5-9DB4-4469-9621-F27471A835C2}"/>
              </a:ext>
            </a:extLst>
          </p:cNvPr>
          <p:cNvSpPr txBox="1">
            <a:spLocks/>
          </p:cNvSpPr>
          <p:nvPr/>
        </p:nvSpPr>
        <p:spPr>
          <a:xfrm>
            <a:off x="611560" y="1330171"/>
            <a:ext cx="7787208" cy="29557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LUT Admissions Services will first verify the eligibility and language skills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i="1" dirty="0">
                <a:solidFill>
                  <a:schemeClr val="tx1"/>
                </a:solidFill>
              </a:rPr>
              <a:t>Only when the language requirements are met with,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LUT Admissions Services will process the educational documents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LUT Admissions Services will notify the applicant by e-mail when having processed the documents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i="1" dirty="0">
                <a:solidFill>
                  <a:schemeClr val="tx1"/>
                </a:solidFill>
              </a:rPr>
              <a:t>…and send him/her a request to supplement the application, if necessary</a:t>
            </a:r>
          </a:p>
          <a:p>
            <a:pPr marL="1257289" lvl="2" indent="-457189">
              <a:lnSpc>
                <a:spcPct val="110000"/>
              </a:lnSpc>
            </a:pPr>
            <a:r>
              <a:rPr lang="en-US" i="1" dirty="0">
                <a:solidFill>
                  <a:schemeClr val="tx1"/>
                </a:solidFill>
              </a:rPr>
              <a:t>The student has to be able to supplement the application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by the application DL of </a:t>
            </a:r>
            <a:r>
              <a:rPr lang="en-US" i="1" dirty="0">
                <a:solidFill>
                  <a:srgbClr val="ED174D"/>
                </a:solidFill>
              </a:rPr>
              <a:t>February 28, 2020 at 15:00 (UTC+2)</a:t>
            </a:r>
          </a:p>
          <a:p>
            <a:pPr marL="1257289" lvl="2" indent="-457189">
              <a:lnSpc>
                <a:spcPct val="110000"/>
              </a:lnSpc>
            </a:pPr>
            <a:r>
              <a:rPr lang="en-US" i="1" dirty="0">
                <a:solidFill>
                  <a:srgbClr val="ED174D"/>
                </a:solidFill>
              </a:rPr>
              <a:t>= No additional supplementary period after the DL</a:t>
            </a:r>
            <a:br>
              <a:rPr lang="en-US" i="1" dirty="0">
                <a:solidFill>
                  <a:srgbClr val="ED174D"/>
                </a:solidFill>
              </a:rPr>
            </a:br>
            <a:endParaRPr lang="en-US" i="1" dirty="0">
              <a:solidFill>
                <a:srgbClr val="ED174D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Applications NOT being enclosed/supplemented with the requested documents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by the given DL will automatically be rejected as incomplete applications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8DB1E1-0691-46C3-9268-328B9829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5979"/>
            <a:ext cx="7272808" cy="857250"/>
          </a:xfrm>
        </p:spPr>
        <p:txBody>
          <a:bodyPr/>
          <a:lstStyle/>
          <a:p>
            <a:r>
              <a:rPr lang="fi-FI" dirty="0">
                <a:solidFill>
                  <a:srgbClr val="40D520"/>
                </a:solidFill>
              </a:rPr>
              <a:t>VERIFYING THE ELIGIBILITY</a:t>
            </a:r>
          </a:p>
        </p:txBody>
      </p:sp>
    </p:spTree>
    <p:extLst>
      <p:ext uri="{BB962C8B-B14F-4D97-AF65-F5344CB8AC3E}">
        <p14:creationId xmlns:p14="http://schemas.microsoft.com/office/powerpoint/2010/main" val="108497308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3F82E-B86F-4DE3-B1A0-89F7578A8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527">
            <a:off x="758484" y="690958"/>
            <a:ext cx="6876256" cy="386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33C2746-7AC9-4CC4-96ED-7F2D3C6EBCD1}"/>
              </a:ext>
            </a:extLst>
          </p:cNvPr>
          <p:cNvSpPr/>
          <p:nvPr/>
        </p:nvSpPr>
        <p:spPr>
          <a:xfrm>
            <a:off x="6588224" y="483518"/>
            <a:ext cx="504056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90B3C75-5E85-4B4F-85F5-10946CE91796}"/>
              </a:ext>
            </a:extLst>
          </p:cNvPr>
          <p:cNvSpPr txBox="1">
            <a:spLocks/>
          </p:cNvSpPr>
          <p:nvPr/>
        </p:nvSpPr>
        <p:spPr>
          <a:xfrm>
            <a:off x="524990" y="1419623"/>
            <a:ext cx="7787208" cy="2955775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Limited number of Double Degree applicants to be admitted to each </a:t>
            </a:r>
            <a:r>
              <a:rPr lang="en-US" sz="1400" dirty="0" err="1">
                <a:solidFill>
                  <a:schemeClr val="tx1"/>
                </a:solidFill>
              </a:rPr>
              <a:t>programme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Applications evaluated by the Admissions Committee for the </a:t>
            </a:r>
            <a:r>
              <a:rPr lang="en-US" sz="1400" dirty="0" err="1">
                <a:solidFill>
                  <a:schemeClr val="tx1"/>
                </a:solidFill>
              </a:rPr>
              <a:t>programme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All the eligible applicants will go through a video interview as part of the evaluation/selection process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To be admitted, an eligible Double Degree applicant must score at least 70%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of the maximum points for the interview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0C11D19-BBB5-4A01-A9D2-F7FCC9E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90" y="346348"/>
            <a:ext cx="7272808" cy="857250"/>
          </a:xfrm>
        </p:spPr>
        <p:txBody>
          <a:bodyPr/>
          <a:lstStyle/>
          <a:p>
            <a:r>
              <a:rPr lang="fi-FI" dirty="0">
                <a:solidFill>
                  <a:srgbClr val="40D520"/>
                </a:solidFill>
              </a:rPr>
              <a:t>EVALUATIONS &amp; INTERVIEWS</a:t>
            </a:r>
          </a:p>
        </p:txBody>
      </p:sp>
    </p:spTree>
    <p:extLst>
      <p:ext uri="{BB962C8B-B14F-4D97-AF65-F5344CB8AC3E}">
        <p14:creationId xmlns:p14="http://schemas.microsoft.com/office/powerpoint/2010/main" val="222166482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A0C5E-9485-4944-976F-748ACBB2A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796">
            <a:off x="1155041" y="781818"/>
            <a:ext cx="6364199" cy="35798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6D2A89-2B02-47F9-AE4E-834C87E34885}"/>
              </a:ext>
            </a:extLst>
          </p:cNvPr>
          <p:cNvSpPr/>
          <p:nvPr/>
        </p:nvSpPr>
        <p:spPr>
          <a:xfrm>
            <a:off x="6444208" y="555526"/>
            <a:ext cx="504056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A9972-1B2A-454F-9C32-36C9C86F2DED}"/>
              </a:ext>
            </a:extLst>
          </p:cNvPr>
          <p:cNvSpPr txBox="1">
            <a:spLocks/>
          </p:cNvSpPr>
          <p:nvPr/>
        </p:nvSpPr>
        <p:spPr>
          <a:xfrm>
            <a:off x="395536" y="339502"/>
            <a:ext cx="6383062" cy="576064"/>
          </a:xfrm>
          <a:prstGeom prst="rect">
            <a:avLst/>
          </a:prstGeom>
        </p:spPr>
        <p:txBody>
          <a:bodyPr vert="horz" lIns="54000" tIns="45720" rIns="9000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rgbClr val="40D520"/>
                </a:solidFill>
              </a:rPr>
              <a:t>STUDENT SELECTIONS</a:t>
            </a:r>
            <a:endParaRPr lang="fi-FI" sz="3200" dirty="0">
              <a:solidFill>
                <a:srgbClr val="40D52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47B10-121C-40E5-AE78-89CFC5892F0D}"/>
              </a:ext>
            </a:extLst>
          </p:cNvPr>
          <p:cNvSpPr txBox="1">
            <a:spLocks/>
          </p:cNvSpPr>
          <p:nvPr/>
        </p:nvSpPr>
        <p:spPr>
          <a:xfrm>
            <a:off x="395536" y="968691"/>
            <a:ext cx="8280920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1400" b="1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400" dirty="0"/>
              <a:t>LUT student selections will be published on </a:t>
            </a:r>
            <a:r>
              <a:rPr lang="en-US" sz="1400" dirty="0">
                <a:solidFill>
                  <a:srgbClr val="ED174D"/>
                </a:solidFill>
              </a:rPr>
              <a:t>April 8, 2020</a:t>
            </a:r>
            <a:br>
              <a:rPr lang="en-US" sz="1400" dirty="0">
                <a:solidFill>
                  <a:srgbClr val="ED174D"/>
                </a:solidFill>
              </a:rPr>
            </a:br>
            <a:r>
              <a:rPr lang="en-US" sz="1400" dirty="0">
                <a:solidFill>
                  <a:srgbClr val="ED174D"/>
                </a:solidFill>
              </a:rPr>
              <a:t> </a:t>
            </a:r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400" dirty="0"/>
              <a:t>Admitted students will be first informed by e-mail about the admission and scholarship decision </a:t>
            </a:r>
            <a:br>
              <a:rPr lang="en-US" sz="1400" dirty="0"/>
            </a:br>
            <a:endParaRPr lang="en-US" sz="1400" dirty="0">
              <a:solidFill>
                <a:srgbClr val="ED174D"/>
              </a:solidFill>
            </a:endParaRPr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600" b="1" i="1" dirty="0">
                <a:solidFill>
                  <a:srgbClr val="ED174D"/>
                </a:solidFill>
              </a:rPr>
              <a:t>Admitted students in St. Petersburg: </a:t>
            </a:r>
            <a:br>
              <a:rPr lang="en-US" sz="1400" i="1" dirty="0">
                <a:solidFill>
                  <a:srgbClr val="ED174D"/>
                </a:solidFill>
              </a:rPr>
            </a:br>
            <a:r>
              <a:rPr lang="en-US" sz="1400" i="1" dirty="0"/>
              <a:t>Students can pick up their Admission Letter at the House of Finland </a:t>
            </a:r>
            <a:br>
              <a:rPr lang="en-US" sz="1400" i="1" dirty="0"/>
            </a:br>
            <a:endParaRPr lang="en-US" sz="1400" i="1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600" b="1" i="1" dirty="0">
                <a:solidFill>
                  <a:srgbClr val="ED174D"/>
                </a:solidFill>
              </a:rPr>
              <a:t>Admitted students in other cities:</a:t>
            </a:r>
            <a:br>
              <a:rPr lang="en-US" sz="1600" b="1" i="1" dirty="0">
                <a:solidFill>
                  <a:srgbClr val="ED174D"/>
                </a:solidFill>
              </a:rPr>
            </a:br>
            <a:r>
              <a:rPr lang="en-US" sz="1400" i="1" dirty="0"/>
              <a:t>Admission Letters will be sent to the contact person in the home university </a:t>
            </a:r>
            <a:br>
              <a:rPr lang="en-US" sz="1400" dirty="0"/>
            </a:br>
            <a:endParaRPr lang="en-US" sz="1400" dirty="0"/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400" dirty="0">
                <a:solidFill>
                  <a:srgbClr val="40D520"/>
                </a:solidFill>
              </a:rPr>
              <a:t>If having been granted a scholarship, the official Scholarship Decision will be enclosed as well</a:t>
            </a:r>
            <a:br>
              <a:rPr lang="en-US" sz="1400" dirty="0"/>
            </a:br>
            <a:endParaRPr lang="en-US" sz="1400" i="1" dirty="0">
              <a:solidFill>
                <a:srgbClr val="FFFF00"/>
              </a:solidFill>
            </a:endParaRPr>
          </a:p>
          <a:p>
            <a:pPr marL="457189" indent="-457189">
              <a:lnSpc>
                <a:spcPct val="110000"/>
              </a:lnSpc>
              <a:buFont typeface="Wingdings" charset="2"/>
              <a:buChar char="§"/>
            </a:pPr>
            <a:r>
              <a:rPr lang="en-US" sz="1400" dirty="0"/>
              <a:t>Non-admitted applicants will be informed by e-mail</a:t>
            </a:r>
          </a:p>
        </p:txBody>
      </p:sp>
    </p:spTree>
    <p:extLst>
      <p:ext uri="{BB962C8B-B14F-4D97-AF65-F5344CB8AC3E}">
        <p14:creationId xmlns:p14="http://schemas.microsoft.com/office/powerpoint/2010/main" val="239739740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B4B61-4104-46B5-837A-2A57B1976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812">
            <a:off x="1414138" y="718498"/>
            <a:ext cx="6589334" cy="3706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812A50-ADC5-478C-8D8F-E34544CCB3A3}"/>
              </a:ext>
            </a:extLst>
          </p:cNvPr>
          <p:cNvSpPr/>
          <p:nvPr/>
        </p:nvSpPr>
        <p:spPr>
          <a:xfrm>
            <a:off x="7380312" y="14196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4D4AC12C-E008-4615-B698-826C4372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7932"/>
            <a:ext cx="7272808" cy="857250"/>
          </a:xfrm>
        </p:spPr>
        <p:txBody>
          <a:bodyPr/>
          <a:lstStyle/>
          <a:p>
            <a:r>
              <a:rPr lang="fi-FI" dirty="0">
                <a:solidFill>
                  <a:srgbClr val="40D520"/>
                </a:solidFill>
              </a:rPr>
              <a:t>ALL ADMITTED STUDENTS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7DC20DC-9DCA-4C69-B258-7C2128C06EB7}"/>
              </a:ext>
            </a:extLst>
          </p:cNvPr>
          <p:cNvSpPr txBox="1">
            <a:spLocks/>
          </p:cNvSpPr>
          <p:nvPr/>
        </p:nvSpPr>
        <p:spPr>
          <a:xfrm>
            <a:off x="467544" y="1851670"/>
            <a:ext cx="7787208" cy="144016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Confirming the offered LUT study place </a:t>
            </a:r>
            <a:r>
              <a:rPr lang="en-US" sz="1400" u="sng" dirty="0">
                <a:solidFill>
                  <a:srgbClr val="ED174D"/>
                </a:solidFill>
              </a:rPr>
              <a:t>by April 30, 2020</a:t>
            </a:r>
            <a:endParaRPr lang="en-US" sz="1400" dirty="0">
              <a:solidFill>
                <a:srgbClr val="ED174D"/>
              </a:solidFill>
            </a:endParaRPr>
          </a:p>
          <a:p>
            <a:pPr marL="857239" lvl="1" indent="-457189">
              <a:lnSpc>
                <a:spcPct val="110000"/>
              </a:lnSpc>
            </a:pPr>
            <a:endParaRPr lang="en-US" sz="1400" i="1" dirty="0">
              <a:solidFill>
                <a:srgbClr val="FFFF00"/>
              </a:solidFill>
            </a:endParaRPr>
          </a:p>
          <a:p>
            <a:pPr marL="457189" indent="-457189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</a:rPr>
              <a:t>Studies starting at the end of August 2020 </a:t>
            </a:r>
          </a:p>
          <a:p>
            <a:pPr marL="857239" lvl="1" indent="-457189">
              <a:lnSpc>
                <a:spcPct val="110000"/>
              </a:lnSpc>
            </a:pPr>
            <a:r>
              <a:rPr lang="en-US" sz="1400" i="1" dirty="0"/>
              <a:t>The exact date given on the Certificate of Admission</a:t>
            </a:r>
            <a:br>
              <a:rPr lang="en-US" sz="1400" i="1" dirty="0"/>
            </a:br>
            <a:endParaRPr lang="en-US" sz="1400" i="1" dirty="0"/>
          </a:p>
          <a:p>
            <a:pPr marL="457200" lvl="1" indent="0">
              <a:buFont typeface="Arial" pitchFamily="34" charset="0"/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lvl="1"/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9172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437D3-A03F-468F-8BF6-329FA65A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20" y="997843"/>
            <a:ext cx="6876256" cy="38678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D2B91D-7328-4073-8C3C-A591583188F9}"/>
              </a:ext>
            </a:extLst>
          </p:cNvPr>
          <p:cNvSpPr txBox="1">
            <a:spLocks/>
          </p:cNvSpPr>
          <p:nvPr/>
        </p:nvSpPr>
        <p:spPr>
          <a:xfrm>
            <a:off x="525264" y="483518"/>
            <a:ext cx="7884368" cy="4896544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  <a:p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LUT Admissions Services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admission@lut.fi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58FB22-9D16-4CAD-9314-D3D2412385B4}"/>
              </a:ext>
            </a:extLst>
          </p:cNvPr>
          <p:cNvSpPr/>
          <p:nvPr/>
        </p:nvSpPr>
        <p:spPr>
          <a:xfrm>
            <a:off x="7020272" y="843558"/>
            <a:ext cx="504056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53515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len-Saltevo_LUT_5010(2).jpg">
            <a:extLst>
              <a:ext uri="{FF2B5EF4-FFF2-40B4-BE49-F238E27FC236}">
                <a16:creationId xmlns:a16="http://schemas.microsoft.com/office/drawing/2014/main" id="{BE47644E-B480-4CDD-B3F5-3F4E3E06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64"/>
          <a:stretch/>
        </p:blipFill>
        <p:spPr>
          <a:xfrm>
            <a:off x="251520" y="339502"/>
            <a:ext cx="7272808" cy="39247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D971C-2AD9-4CA9-8D80-28CF1A693684}"/>
              </a:ext>
            </a:extLst>
          </p:cNvPr>
          <p:cNvSpPr/>
          <p:nvPr/>
        </p:nvSpPr>
        <p:spPr>
          <a:xfrm>
            <a:off x="618766" y="987574"/>
            <a:ext cx="5112568" cy="1440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university city</a:t>
            </a: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Located by Lake Saimaa</a:t>
            </a:r>
          </a:p>
          <a:p>
            <a:pPr marL="742950" lvl="1" indent="-285750">
              <a:lnSpc>
                <a:spcPct val="9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sz="1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biggest lake in Europe</a:t>
            </a:r>
            <a:b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Green for Real </a:t>
            </a:r>
          </a:p>
          <a:p>
            <a:pPr marL="742950" lvl="1" indent="-285750">
              <a:lnSpc>
                <a:spcPct val="9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Committed to energy efficiency and sustainable development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DB779C2-6D70-4609-9428-CF2B395D7460}"/>
              </a:ext>
            </a:extLst>
          </p:cNvPr>
          <p:cNvSpPr txBox="1">
            <a:spLocks/>
          </p:cNvSpPr>
          <p:nvPr/>
        </p:nvSpPr>
        <p:spPr>
          <a:xfrm>
            <a:off x="683568" y="582413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>
                <a:solidFill>
                  <a:srgbClr val="40D520"/>
                </a:solidFill>
                <a:latin typeface="+mj-lt"/>
              </a:rPr>
              <a:t>LAPPEENRANTA</a:t>
            </a:r>
            <a:endParaRPr lang="en-US" sz="3200" b="1" dirty="0">
              <a:solidFill>
                <a:srgbClr val="40D52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DAFA1-3163-45E9-A63F-76713BC6B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13"/>
          <a:stretch/>
        </p:blipFill>
        <p:spPr>
          <a:xfrm>
            <a:off x="4788024" y="1563638"/>
            <a:ext cx="4262884" cy="35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696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C27A9C-9CE5-4516-B5AF-CA91467012CF}"/>
              </a:ext>
            </a:extLst>
          </p:cNvPr>
          <p:cNvSpPr/>
          <p:nvPr/>
        </p:nvSpPr>
        <p:spPr>
          <a:xfrm>
            <a:off x="7812359" y="936585"/>
            <a:ext cx="5040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 descr="A large green landscape&#10;&#10;Description automatically generated">
            <a:extLst>
              <a:ext uri="{FF2B5EF4-FFF2-40B4-BE49-F238E27FC236}">
                <a16:creationId xmlns:a16="http://schemas.microsoft.com/office/drawing/2014/main" id="{B70ECE14-D3CC-4692-9746-230708A6E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857520"/>
            <a:ext cx="6660739" cy="373691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9B7874-2C86-4BA0-B231-408FBF06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7811"/>
            <a:ext cx="5082413" cy="500633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rgbClr val="40D520"/>
                </a:solidFill>
              </a:rPr>
              <a:t>LAPPEENRANTA CAMPUS</a:t>
            </a:r>
          </a:p>
        </p:txBody>
      </p:sp>
      <p:pic>
        <p:nvPicPr>
          <p:cNvPr id="11" name="Picture 10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5A1E121-ACD0-4715-991C-7747773D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1628"/>
            <a:ext cx="2418407" cy="1611878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2D518ACE-B187-4501-B1C6-36A5410BA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6669">
            <a:off x="251316" y="1243276"/>
            <a:ext cx="2605790" cy="1461939"/>
          </a:xfrm>
          <a:prstGeom prst="rect">
            <a:avLst/>
          </a:prstGeom>
        </p:spPr>
      </p:pic>
      <p:pic>
        <p:nvPicPr>
          <p:cNvPr id="15" name="Picture 1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DB2392D-3C05-4B92-AD94-15E17D559D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2213" r="26709" b="25677"/>
          <a:stretch/>
        </p:blipFill>
        <p:spPr>
          <a:xfrm rot="1188813">
            <a:off x="6250943" y="3120773"/>
            <a:ext cx="2604346" cy="15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657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221C1-389B-47DE-BB99-222583C20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3920">
            <a:off x="1113179" y="990703"/>
            <a:ext cx="5621499" cy="31620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27A9C-9CE5-4516-B5AF-CA91467012CF}"/>
              </a:ext>
            </a:extLst>
          </p:cNvPr>
          <p:cNvSpPr/>
          <p:nvPr/>
        </p:nvSpPr>
        <p:spPr>
          <a:xfrm>
            <a:off x="7812359" y="936585"/>
            <a:ext cx="5040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F14302-22FA-4BCB-A0D3-EEDD8B617C7F}"/>
              </a:ext>
            </a:extLst>
          </p:cNvPr>
          <p:cNvSpPr txBox="1">
            <a:spLocks/>
          </p:cNvSpPr>
          <p:nvPr/>
        </p:nvSpPr>
        <p:spPr>
          <a:xfrm>
            <a:off x="287524" y="1779662"/>
            <a:ext cx="8568952" cy="2091679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1969 Founded in 1969, combining Technology and Business </a:t>
            </a:r>
          </a:p>
          <a:p>
            <a:r>
              <a:rPr lang="en-GB" dirty="0"/>
              <a:t>6 000 students</a:t>
            </a:r>
          </a:p>
          <a:p>
            <a:r>
              <a:rPr lang="en-GB" dirty="0"/>
              <a:t>1 000 staff members</a:t>
            </a:r>
          </a:p>
          <a:p>
            <a:r>
              <a:rPr lang="en-GB" dirty="0"/>
              <a:t>70 nationalities</a:t>
            </a:r>
          </a:p>
          <a:p>
            <a:r>
              <a:rPr lang="en-GB" dirty="0"/>
              <a:t>30% of the 1</a:t>
            </a:r>
            <a:r>
              <a:rPr lang="en-GB" baseline="30000" dirty="0"/>
              <a:t>st</a:t>
            </a:r>
            <a:r>
              <a:rPr lang="en-GB" dirty="0"/>
              <a:t> year students are international</a:t>
            </a:r>
          </a:p>
          <a:p>
            <a:endParaRPr lang="fi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9B7874-2C86-4BA0-B231-408FBF06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507960"/>
            <a:ext cx="7272808" cy="85725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40D520"/>
                </a:solidFill>
              </a:rPr>
              <a:t>LUT UNIVERSITY IN FIGURES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34DAB-EEE8-4EF1-8350-C019F214615E}"/>
              </a:ext>
            </a:extLst>
          </p:cNvPr>
          <p:cNvSpPr/>
          <p:nvPr/>
        </p:nvSpPr>
        <p:spPr>
          <a:xfrm>
            <a:off x="5436096" y="41151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92923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FC4F0-A265-4609-BE0A-4D23A88FE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188">
            <a:off x="729701" y="887132"/>
            <a:ext cx="5989752" cy="33692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1BB8AD-92C5-4C4B-B527-D698B4945F1B}"/>
              </a:ext>
            </a:extLst>
          </p:cNvPr>
          <p:cNvSpPr/>
          <p:nvPr/>
        </p:nvSpPr>
        <p:spPr>
          <a:xfrm>
            <a:off x="5580112" y="48351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432D9B3-4712-45BA-80EA-CE51690ED8E1}"/>
              </a:ext>
            </a:extLst>
          </p:cNvPr>
          <p:cNvSpPr txBox="1">
            <a:spLocks/>
          </p:cNvSpPr>
          <p:nvPr/>
        </p:nvSpPr>
        <p:spPr>
          <a:xfrm>
            <a:off x="179512" y="913645"/>
            <a:ext cx="8683468" cy="334275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Tx/>
              <a:buBlip>
                <a:blip r:embed="rId3"/>
              </a:buBlip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0400" indent="-203200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/>
              <a:buChar char="•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4638" indent="-173038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Wingdings" charset="2"/>
              <a:buChar char="§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11363" indent="-200025" algn="l" defTabSz="914400" rtl="0" eaLnBrk="1" latinLnBrk="0" hangingPunct="1">
              <a:spcBef>
                <a:spcPct val="20000"/>
              </a:spcBef>
              <a:buClr>
                <a:srgbClr val="40D520"/>
              </a:buClr>
              <a:buFont typeface="Arial" pitchFamily="34" charset="0"/>
              <a:buChar char="−"/>
              <a:tabLst/>
              <a:defRPr sz="18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0D520"/>
                </a:solidFill>
              </a:rPr>
              <a:t>Times Higher Education (THE) University Impact Rankings</a:t>
            </a:r>
          </a:p>
          <a:p>
            <a:pPr lvl="1"/>
            <a:r>
              <a:rPr lang="en-US" sz="1050" dirty="0"/>
              <a:t>The new ranking for THE´s pioneering initiative to recognize universities across the world for their social and economic impact</a:t>
            </a:r>
          </a:p>
          <a:p>
            <a:pPr lvl="2"/>
            <a:r>
              <a:rPr lang="en-US" sz="1050" dirty="0"/>
              <a:t>2019 LUT position 300+ among a total of 462 ranked universities</a:t>
            </a:r>
          </a:p>
          <a:p>
            <a:endParaRPr lang="en-US" sz="1050" b="1" dirty="0">
              <a:solidFill>
                <a:srgbClr val="40D520"/>
              </a:solidFill>
            </a:endParaRPr>
          </a:p>
          <a:p>
            <a:r>
              <a:rPr lang="en-US" sz="1050" b="1" dirty="0">
                <a:solidFill>
                  <a:srgbClr val="40D520"/>
                </a:solidFill>
              </a:rPr>
              <a:t>QS World University Rankings (QS)</a:t>
            </a:r>
          </a:p>
          <a:p>
            <a:pPr lvl="1"/>
            <a:r>
              <a:rPr lang="en-US" sz="1050" dirty="0"/>
              <a:t>Academic reputation, employer reputation, international faculty, citations per faculty member, the student-to-faculty ratio, and the number of international students</a:t>
            </a:r>
            <a:endParaRPr lang="en-US" sz="1050" b="1" dirty="0"/>
          </a:p>
          <a:p>
            <a:pPr lvl="2"/>
            <a:r>
              <a:rPr lang="en-US" sz="1050" dirty="0"/>
              <a:t>2019 LUT position 491 among a total of 1 011 world’s top universities</a:t>
            </a:r>
          </a:p>
          <a:p>
            <a:pPr lvl="2"/>
            <a:r>
              <a:rPr lang="en-US" sz="1050" dirty="0"/>
              <a:t>Special strength: Research intensity</a:t>
            </a:r>
            <a:br>
              <a:rPr lang="en-US" sz="1050" dirty="0"/>
            </a:br>
            <a:endParaRPr lang="en-US" sz="1050" b="1" dirty="0">
              <a:solidFill>
                <a:srgbClr val="40D520"/>
              </a:solidFill>
            </a:endParaRPr>
          </a:p>
          <a:p>
            <a:r>
              <a:rPr lang="en-US" sz="1050" b="1" dirty="0">
                <a:solidFill>
                  <a:srgbClr val="40D520"/>
                </a:solidFill>
              </a:rPr>
              <a:t>Times Higher Education (THE) World University Rankings</a:t>
            </a:r>
          </a:p>
          <a:p>
            <a:pPr lvl="1"/>
            <a:r>
              <a:rPr lang="en-US" sz="1050" dirty="0"/>
              <a:t>Research, teaching, international outlook, funding</a:t>
            </a:r>
            <a:endParaRPr lang="en-US" sz="1050" b="1" dirty="0"/>
          </a:p>
          <a:p>
            <a:pPr lvl="2"/>
            <a:r>
              <a:rPr lang="en-US" sz="1050" dirty="0"/>
              <a:t>2018 LUT position 501-600 among a total of 1 000 world’s top universities</a:t>
            </a:r>
          </a:p>
          <a:p>
            <a:pPr lvl="2"/>
            <a:r>
              <a:rPr lang="en-US" sz="1050" dirty="0"/>
              <a:t>Special strength: societal impact, particularly in industry collaboration</a:t>
            </a:r>
          </a:p>
          <a:p>
            <a:pPr lvl="2"/>
            <a:endParaRPr lang="en-US" sz="1050" dirty="0"/>
          </a:p>
          <a:p>
            <a:r>
              <a:rPr lang="en-US" sz="1050" b="1" dirty="0" err="1">
                <a:solidFill>
                  <a:srgbClr val="40D520"/>
                </a:solidFill>
              </a:rPr>
              <a:t>Firetail</a:t>
            </a:r>
            <a:r>
              <a:rPr lang="en-US" sz="1050" b="1" dirty="0">
                <a:solidFill>
                  <a:srgbClr val="40D520"/>
                </a:solidFill>
              </a:rPr>
              <a:t>: World's Top 20 Challenger Universities</a:t>
            </a:r>
          </a:p>
          <a:p>
            <a:pPr lvl="1"/>
            <a:r>
              <a:rPr lang="en-US" sz="1050" dirty="0" err="1"/>
              <a:t>Firetail</a:t>
            </a:r>
            <a:r>
              <a:rPr lang="en-US" sz="1050" dirty="0"/>
              <a:t> listed 20 universities around the world that could challenge the academic elite and become globally renowned by the year 2030. </a:t>
            </a:r>
          </a:p>
          <a:p>
            <a:pPr lvl="1"/>
            <a:r>
              <a:rPr lang="en-US" sz="1050" dirty="0"/>
              <a:t>Qualities for all the Top 20 universities: Balance of long-term vision with short-term execution of strategy; clear view of the changing world and their role in it; robust plan to generate the resources, people and culture to be successful; and focus on impact.</a:t>
            </a:r>
          </a:p>
          <a:p>
            <a:pPr lvl="2"/>
            <a:r>
              <a:rPr lang="en-US" sz="1050" dirty="0"/>
              <a:t>LUT is one of the world's 20 most promising and rapidly developing challenger universities / 346 potential rising universities among the ones only, that can sustain their development over the next 15 years will become globally influential.</a:t>
            </a:r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EFA40F-AFDD-4A79-AC39-5754BDE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6" y="139493"/>
            <a:ext cx="7272808" cy="85725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40D520"/>
                </a:solidFill>
              </a:rPr>
              <a:t>LUT UNIVERSITY RANKINGS</a:t>
            </a:r>
          </a:p>
        </p:txBody>
      </p:sp>
    </p:spTree>
    <p:extLst>
      <p:ext uri="{BB962C8B-B14F-4D97-AF65-F5344CB8AC3E}">
        <p14:creationId xmlns:p14="http://schemas.microsoft.com/office/powerpoint/2010/main" val="344279689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D5F98-CB2D-4867-A2AA-9317C4F41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799">
            <a:off x="2277188" y="1025836"/>
            <a:ext cx="5934751" cy="33382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6540FB-094F-41ED-8DE0-1350A312D301}"/>
              </a:ext>
            </a:extLst>
          </p:cNvPr>
          <p:cNvSpPr txBox="1">
            <a:spLocks/>
          </p:cNvSpPr>
          <p:nvPr/>
        </p:nvSpPr>
        <p:spPr>
          <a:xfrm>
            <a:off x="509662" y="798984"/>
            <a:ext cx="7884368" cy="1043902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PERIOD </a:t>
            </a:r>
            <a:br>
              <a:rPr lang="fi-FI" sz="3200" b="1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2, 2019 – </a:t>
            </a:r>
            <a:r>
              <a:rPr lang="fi-FI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28, 2020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57213-FA75-41AD-A048-A6DB339734E4}"/>
              </a:ext>
            </a:extLst>
          </p:cNvPr>
          <p:cNvSpPr/>
          <p:nvPr/>
        </p:nvSpPr>
        <p:spPr>
          <a:xfrm>
            <a:off x="7843862" y="1707654"/>
            <a:ext cx="328538" cy="41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66572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B2384-6487-400F-B0ED-D4801E83D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7574"/>
            <a:ext cx="6876256" cy="3867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2D1F5-D97E-4F90-BEF0-0E3AA4AD4F47}"/>
              </a:ext>
            </a:extLst>
          </p:cNvPr>
          <p:cNvSpPr/>
          <p:nvPr/>
        </p:nvSpPr>
        <p:spPr>
          <a:xfrm>
            <a:off x="8100392" y="120359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CDBE4D-8BCD-4D20-90AC-EB41C6F74E2F}"/>
              </a:ext>
            </a:extLst>
          </p:cNvPr>
          <p:cNvSpPr txBox="1">
            <a:spLocks/>
          </p:cNvSpPr>
          <p:nvPr/>
        </p:nvSpPr>
        <p:spPr>
          <a:xfrm>
            <a:off x="427038" y="383533"/>
            <a:ext cx="6521226" cy="897269"/>
          </a:xfrm>
          <a:prstGeom prst="rect">
            <a:avLst/>
          </a:prstGeom>
        </p:spPr>
        <p:txBody>
          <a:bodyPr vert="horz" lIns="54000" tIns="45720" rIns="9000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000" dirty="0">
                <a:solidFill>
                  <a:srgbClr val="40D520"/>
                </a:solidFill>
              </a:rPr>
              <a:t>LUT UNIVERSITY  </a:t>
            </a:r>
            <a:br>
              <a:rPr lang="fi-FI" sz="2000" dirty="0">
                <a:solidFill>
                  <a:srgbClr val="40D520"/>
                </a:solidFill>
              </a:rPr>
            </a:br>
            <a:r>
              <a:rPr lang="fi-FI" sz="2000" dirty="0">
                <a:solidFill>
                  <a:srgbClr val="40D520"/>
                </a:solidFill>
              </a:rPr>
              <a:t>MASTER’S PROGRAMMES</a:t>
            </a:r>
            <a:br>
              <a:rPr lang="fi-FI" sz="2000" dirty="0">
                <a:solidFill>
                  <a:srgbClr val="40D520"/>
                </a:solidFill>
              </a:rPr>
            </a:br>
            <a:r>
              <a:rPr lang="fi-FI" sz="1400" dirty="0" err="1">
                <a:solidFill>
                  <a:srgbClr val="40D520"/>
                </a:solidFill>
              </a:rPr>
              <a:t>Double</a:t>
            </a:r>
            <a:r>
              <a:rPr lang="fi-FI" sz="1400" dirty="0">
                <a:solidFill>
                  <a:srgbClr val="40D520"/>
                </a:solidFill>
              </a:rPr>
              <a:t> </a:t>
            </a:r>
            <a:r>
              <a:rPr lang="fi-FI" sz="1400" dirty="0" err="1">
                <a:solidFill>
                  <a:srgbClr val="40D520"/>
                </a:solidFill>
              </a:rPr>
              <a:t>Degree</a:t>
            </a:r>
            <a:r>
              <a:rPr lang="fi-FI" sz="1400" dirty="0">
                <a:solidFill>
                  <a:srgbClr val="40D520"/>
                </a:solidFill>
              </a:rPr>
              <a:t> </a:t>
            </a:r>
            <a:r>
              <a:rPr lang="fi-FI" sz="1400" dirty="0" err="1">
                <a:solidFill>
                  <a:srgbClr val="40D520"/>
                </a:solidFill>
              </a:rPr>
              <a:t>Programmes</a:t>
            </a:r>
            <a:r>
              <a:rPr lang="fi-FI" sz="1400" dirty="0">
                <a:solidFill>
                  <a:srgbClr val="40D520"/>
                </a:solidFill>
              </a:rPr>
              <a:t> in Technology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9ADA3D-60ED-44C8-98A7-156A3BE19B56}"/>
              </a:ext>
            </a:extLst>
          </p:cNvPr>
          <p:cNvSpPr txBox="1">
            <a:spLocks/>
          </p:cNvSpPr>
          <p:nvPr/>
        </p:nvSpPr>
        <p:spPr>
          <a:xfrm>
            <a:off x="427038" y="1433031"/>
            <a:ext cx="8136904" cy="3574665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 School of Energy Systems</a:t>
            </a:r>
            <a:b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Bioenergy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Science and Solutions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Mechatronic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System Design 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Advanced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Robotised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endParaRPr lang="en-US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 School of Engineering Science</a:t>
            </a:r>
            <a:b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Technology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Engineering and Technical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Software Engineering and Digital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Master’s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in Global Management of Innovation and Technology (GMIT)</a:t>
            </a: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6A761-D127-4EE2-B905-043E6611C79D}"/>
              </a:ext>
            </a:extLst>
          </p:cNvPr>
          <p:cNvSpPr txBox="1">
            <a:spLocks/>
          </p:cNvSpPr>
          <p:nvPr/>
        </p:nvSpPr>
        <p:spPr>
          <a:xfrm rot="1206103">
            <a:off x="5598247" y="1925936"/>
            <a:ext cx="3015049" cy="875639"/>
          </a:xfrm>
          <a:prstGeom prst="rect">
            <a:avLst/>
          </a:prstGeom>
          <a:noFill/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  <a:t>A list for partner universities </a:t>
            </a:r>
            <a:b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</a:br>
            <a: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  <a:t>for each LUT Master’s DD </a:t>
            </a:r>
            <a:r>
              <a:rPr lang="en-US" sz="1200" i="1" dirty="0" err="1">
                <a:solidFill>
                  <a:srgbClr val="40D520"/>
                </a:solidFill>
                <a:latin typeface="Calibri" panose="020F0502020204030204" pitchFamily="34" charset="0"/>
              </a:rPr>
              <a:t>Programme</a:t>
            </a:r>
            <a: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  <a:t> can be found at the LUT website </a:t>
            </a:r>
            <a:b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</a:br>
            <a: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  <a:t>“Apply to LUT – Double Degree Studies”</a:t>
            </a:r>
            <a:br>
              <a:rPr lang="en-US" sz="1200" i="1" dirty="0">
                <a:solidFill>
                  <a:srgbClr val="40D520"/>
                </a:solidFill>
                <a:latin typeface="Calibri" panose="020F0502020204030204" pitchFamily="34" charset="0"/>
              </a:rPr>
            </a:br>
            <a:endParaRPr lang="fi-FI" sz="1200" dirty="0">
              <a:solidFill>
                <a:srgbClr val="40D520"/>
              </a:solidFill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10000"/>
              </a:lnSpc>
              <a:buClr>
                <a:srgbClr val="40D520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buClr>
                <a:srgbClr val="40D520"/>
              </a:buClr>
            </a:pPr>
            <a:r>
              <a:rPr lang="en-US" sz="1200" dirty="0">
                <a:latin typeface="Calibri" panose="020F0502020204030204" pitchFamily="34" charset="0"/>
              </a:rPr>
              <a:t>       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398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BEFE6-F2A7-4141-B3B3-C5E0A7D22A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1" y="1080000"/>
            <a:ext cx="8177411" cy="3291950"/>
          </a:xfrm>
        </p:spPr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A1CC3-90CB-47DB-91CC-267AFEB4E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838">
            <a:off x="3000713" y="1101872"/>
            <a:ext cx="5226233" cy="29397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D8AC8D-5245-4851-8345-B128C4A09309}"/>
              </a:ext>
            </a:extLst>
          </p:cNvPr>
          <p:cNvSpPr/>
          <p:nvPr/>
        </p:nvSpPr>
        <p:spPr>
          <a:xfrm>
            <a:off x="7740352" y="2283718"/>
            <a:ext cx="576064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18A35AC-4F90-4815-8D9A-6E1D3FC0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90" y="244315"/>
            <a:ext cx="7272808" cy="65494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40D520"/>
                </a:solidFill>
              </a:rPr>
              <a:t>SCHOLARSHIPS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5BF48D-8620-4717-B0CD-DA3D0E34B004}"/>
              </a:ext>
            </a:extLst>
          </p:cNvPr>
          <p:cNvSpPr txBox="1">
            <a:spLocks/>
          </p:cNvSpPr>
          <p:nvPr/>
        </p:nvSpPr>
        <p:spPr>
          <a:xfrm>
            <a:off x="370136" y="1055367"/>
            <a:ext cx="8352928" cy="2936463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Citizens outside the EU/EEA countries (excluding Switzerland) required to pay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tuition fee of EUR 10 000 / academic year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Possibility to apply for LUT Scholarship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Full Scholarship</a:t>
            </a:r>
            <a:b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i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>
                <a:latin typeface="Calibri" panose="020F0502020204030204" pitchFamily="34" charset="0"/>
              </a:rPr>
              <a:t>covering for 100% of the tuition fee + the living expenses up to EUR 560/month (for 10 months/academic year)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100 % Tuition Fee Scholarship 	</a:t>
            </a:r>
            <a:b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i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>
                <a:latin typeface="Calibri" panose="020F0502020204030204" pitchFamily="34" charset="0"/>
              </a:rPr>
              <a:t>covering for 100% of the tuition fee </a:t>
            </a: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50% Tuition Fee Scholarship 	</a:t>
            </a:r>
            <a:b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0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i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>
                <a:latin typeface="Calibri" panose="020F0502020204030204" pitchFamily="34" charset="0"/>
              </a:rPr>
              <a:t>covering for 50% of the tuition fee </a:t>
            </a:r>
            <a:br>
              <a:rPr lang="en-US" sz="1100" i="1" dirty="0">
                <a:solidFill>
                  <a:srgbClr val="40D520"/>
                </a:solidFill>
                <a:latin typeface="Calibri" panose="020F0502020204030204" pitchFamily="34" charset="0"/>
              </a:rPr>
            </a:br>
            <a:endParaRPr lang="en-US" sz="1100" i="1" dirty="0">
              <a:solidFill>
                <a:srgbClr val="40D520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the LUT Master’s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offering scholarships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All the </a:t>
            </a:r>
            <a:r>
              <a:rPr lang="en-US" sz="1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 offering Full Scholarships</a:t>
            </a:r>
            <a:br>
              <a:rPr lang="en-US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Scholarships granted 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 the order of the highest points achieved in the selection process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Scholarship Decisions are made, there will be no reconsidering done or changes made to them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40D52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Applied to on the same application form when applying to the Master's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0049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UTpowerpointpohja - vihreä">
  <a:themeElements>
    <a:clrScheme name="LUT - Vihreä värikartta">
      <a:dk1>
        <a:sysClr val="windowText" lastClr="000000"/>
      </a:dk1>
      <a:lt1>
        <a:srgbClr val="FFFFFF"/>
      </a:lt1>
      <a:dk2>
        <a:srgbClr val="40D520"/>
      </a:dk2>
      <a:lt2>
        <a:srgbClr val="E4E4E4"/>
      </a:lt2>
      <a:accent1>
        <a:srgbClr val="40D520"/>
      </a:accent1>
      <a:accent2>
        <a:srgbClr val="262626"/>
      </a:accent2>
      <a:accent3>
        <a:srgbClr val="278313"/>
      </a:accent3>
      <a:accent4>
        <a:srgbClr val="17470E"/>
      </a:accent4>
      <a:accent5>
        <a:srgbClr val="5C5C5C"/>
      </a:accent5>
      <a:accent6>
        <a:srgbClr val="A7A7A7"/>
      </a:accent6>
      <a:hlink>
        <a:srgbClr val="144A00"/>
      </a:hlink>
      <a:folHlink>
        <a:srgbClr val="5E815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T_powerpoint_suomi_laaja_2017" id="{0A3A80EA-7110-3B4B-BF51-F9B3DF8B8032}" vid="{884E657B-0EBB-7744-97CC-E672DE8A34A1}"/>
    </a:ext>
  </a:extLst>
</a:theme>
</file>

<file path=ppt/theme/theme2.xml><?xml version="1.0" encoding="utf-8"?>
<a:theme xmlns:a="http://schemas.openxmlformats.org/drawingml/2006/main" name="LUTpowerpointpohja - vihreä-valkoinen">
  <a:themeElements>
    <a:clrScheme name="LUT - Vihreä värikartta">
      <a:dk1>
        <a:sysClr val="windowText" lastClr="000000"/>
      </a:dk1>
      <a:lt1>
        <a:srgbClr val="FFFFFF"/>
      </a:lt1>
      <a:dk2>
        <a:srgbClr val="40D520"/>
      </a:dk2>
      <a:lt2>
        <a:srgbClr val="E4E4E4"/>
      </a:lt2>
      <a:accent1>
        <a:srgbClr val="40D520"/>
      </a:accent1>
      <a:accent2>
        <a:srgbClr val="262626"/>
      </a:accent2>
      <a:accent3>
        <a:srgbClr val="278313"/>
      </a:accent3>
      <a:accent4>
        <a:srgbClr val="17470E"/>
      </a:accent4>
      <a:accent5>
        <a:srgbClr val="5C5C5C"/>
      </a:accent5>
      <a:accent6>
        <a:srgbClr val="A7A7A7"/>
      </a:accent6>
      <a:hlink>
        <a:srgbClr val="144A00"/>
      </a:hlink>
      <a:folHlink>
        <a:srgbClr val="5E815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T_powerpoint_suomi_laaja_2017" id="{0A3A80EA-7110-3B4B-BF51-F9B3DF8B8032}" vid="{DBF04463-7B44-3945-8832-726E8DFF83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UT Dokumentti" ma:contentTypeID="0x010100A263FC25051C9649B8C3E095A090B4E100AF851BC56FCF374DAE887A8671E9C90C" ma:contentTypeVersion="5" ma:contentTypeDescription="" ma:contentTypeScope="" ma:versionID="f4fe6a19826d1682fbe5b6c17655a4e5">
  <xsd:schema xmlns:xsd="http://www.w3.org/2001/XMLSchema" xmlns:xs="http://www.w3.org/2001/XMLSchema" xmlns:p="http://schemas.microsoft.com/office/2006/metadata/properties" xmlns:ns2="860501af-f85d-4bf7-b615-e4522cc7c3ae" targetNamespace="http://schemas.microsoft.com/office/2006/metadata/properties" ma:root="true" ma:fieldsID="e1a72599b7b60919998f0547072b967c" ns2:_="">
    <xsd:import namespace="860501af-f85d-4bf7-b615-e4522cc7c3ae"/>
    <xsd:element name="properties">
      <xsd:complexType>
        <xsd:sequence>
          <xsd:element name="documentManagement">
            <xsd:complexType>
              <xsd:all>
                <xsd:element ref="ns2:ee353e260fe24878a55ec1dcbe42fb42" minOccurs="0"/>
                <xsd:element ref="ns2:TaxCatchAll" minOccurs="0"/>
                <xsd:element ref="ns2:TaxCatchAllLabel" minOccurs="0"/>
                <xsd:element ref="ns2:n0d6b34ab5774f48b54ebc3ab56b5f0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501af-f85d-4bf7-b615-e4522cc7c3ae" elementFormDefault="qualified">
    <xsd:import namespace="http://schemas.microsoft.com/office/2006/documentManagement/types"/>
    <xsd:import namespace="http://schemas.microsoft.com/office/infopath/2007/PartnerControls"/>
    <xsd:element name="ee353e260fe24878a55ec1dcbe42fb42" ma:index="8" nillable="true" ma:taxonomy="true" ma:internalName="ee353e260fe24878a55ec1dcbe42fb42" ma:taxonomyFieldName="Kategoria" ma:displayName="Kategoria" ma:default="" ma:fieldId="{ee353e26-0fe2-4878-a55e-c1dcbe42fb42}" ma:taxonomyMulti="true" ma:sspId="3978a54a-7bf8-4648-88d3-e33103d6c039" ma:termSetId="fe3fba03-e69b-4e1a-bead-d9c3e9ec8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89d6c51-5859-4627-aa78-0b25c62d76a8}" ma:internalName="TaxCatchAll" ma:showField="CatchAllData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89d6c51-5859-4627-aa78-0b25c62d76a8}" ma:internalName="TaxCatchAllLabel" ma:readOnly="true" ma:showField="CatchAllDataLabel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d6b34ab5774f48b54ebc3ab56b5f0f" ma:index="12" nillable="true" ma:taxonomy="true" ma:internalName="n0d6b34ab5774f48b54ebc3ab56b5f0f" ma:taxonomyFieldName="Dokumenttityyppi" ma:displayName="Dokumenttityyppi" ma:default="" ma:fieldId="{70d6b34a-b577-4f48-b54e-bc3ab56b5f0f}" ma:sspId="3978a54a-7bf8-4648-88d3-e33103d6c039" ma:termSetId="56836571-882b-4dd4-a2e2-32fab5508e5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d6b34ab5774f48b54ebc3ab56b5f0f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a8b2bc3c-e21c-45b3-ac0d-1e4be550bc10</TermId>
        </TermInfo>
      </Terms>
    </n0d6b34ab5774f48b54ebc3ab56b5f0f>
    <ee353e260fe24878a55ec1dcbe42fb42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9b02cd0d-b40d-4d4c-989a-ef466ae7331a</TermId>
        </TermInfo>
      </Terms>
    </ee353e260fe24878a55ec1dcbe42fb42>
    <TaxCatchAll xmlns="860501af-f85d-4bf7-b615-e4522cc7c3ae">
      <Value>30</Value>
      <Value>33</Value>
    </TaxCatchAll>
  </documentManagement>
</p:properties>
</file>

<file path=customXml/itemProps1.xml><?xml version="1.0" encoding="utf-8"?>
<ds:datastoreItem xmlns:ds="http://schemas.openxmlformats.org/officeDocument/2006/customXml" ds:itemID="{8218C9B2-062A-4037-962F-A0312B3101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A5553-15A2-4024-B703-845F7E213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501af-f85d-4bf7-b615-e4522cc7c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8FD274-0ECF-44B5-AB33-3978358C9D34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60501af-f85d-4bf7-b615-e4522cc7c3a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LUTpowerpointpohja-oranssi</Template>
  <TotalTime>2614</TotalTime>
  <Words>608</Words>
  <Application>Microsoft Office PowerPoint</Application>
  <PresentationFormat>On-screen Show (16:9)</PresentationFormat>
  <Paragraphs>200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LUTpowerpointpohja - vihreä</vt:lpstr>
      <vt:lpstr>LUTpowerpointpohja - vihreä-valkoinen</vt:lpstr>
      <vt:lpstr>PowerPoint Presentation</vt:lpstr>
      <vt:lpstr>APPLYING TO  DOUBLE DEGREE STUDIES in Technology  For Partner Universities in Russia</vt:lpstr>
      <vt:lpstr>PowerPoint Presentation</vt:lpstr>
      <vt:lpstr>LAPPEENRANTA CAMPUS</vt:lpstr>
      <vt:lpstr>LUT UNIVERSITY IN FIGURES</vt:lpstr>
      <vt:lpstr>LUT UNIVERSITY RANKINGS</vt:lpstr>
      <vt:lpstr>PowerPoint Presentation</vt:lpstr>
      <vt:lpstr>PowerPoint Presentation</vt:lpstr>
      <vt:lpstr>SCHOLARSHIPS</vt:lpstr>
      <vt:lpstr>PowerPoint Presentation</vt:lpstr>
      <vt:lpstr>PowerPoint Presentation</vt:lpstr>
      <vt:lpstr>ACCEPTED LANGUAGE TESTS  &amp; MINIMUM REQUIRED SCORES</vt:lpstr>
      <vt:lpstr>TAKING A LANGUAGE TEST</vt:lpstr>
      <vt:lpstr>VALIDITY FOR THE LANGUAGE TEST</vt:lpstr>
      <vt:lpstr>PowerPoint Presentation</vt:lpstr>
      <vt:lpstr>REQUIRED EDUCATIONAL DOCUMENTS</vt:lpstr>
      <vt:lpstr>AUTHENTICATION &amp; TRANSLATIONS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VERIFYING THE ELIGIBILITY</vt:lpstr>
      <vt:lpstr>EVALUATIONS &amp; INTERVIEWS</vt:lpstr>
      <vt:lpstr>PowerPoint Presentation</vt:lpstr>
      <vt:lpstr>ALL ADMITTED STUDENTS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Teemu Leinonen</dc:creator>
  <cp:lastModifiedBy>Minna Niemi</cp:lastModifiedBy>
  <cp:revision>123</cp:revision>
  <dcterms:created xsi:type="dcterms:W3CDTF">2018-09-24T12:11:28Z</dcterms:created>
  <dcterms:modified xsi:type="dcterms:W3CDTF">2019-10-10T09:06:10Z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0x010100A263FC25051C9649B8C3E095A090B4E100AF851BC56FCF374DAE887A8671E9C90C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  <property fmtid="{D5CDD505-2E9C-101B-9397-08002B2CF9AE}" pid="5" name="_AdHocReviewCycleID">
    <vt:i4>-1099908467</vt:i4>
  </property>
  <property fmtid="{D5CDD505-2E9C-101B-9397-08002B2CF9AE}" pid="6" name="_NewReviewCycle">
    <vt:lpwstr/>
  </property>
  <property fmtid="{D5CDD505-2E9C-101B-9397-08002B2CF9AE}" pid="7" name="_EmailSubject">
    <vt:lpwstr>LUT suomi-kalvot</vt:lpwstr>
  </property>
  <property fmtid="{D5CDD505-2E9C-101B-9397-08002B2CF9AE}" pid="8" name="_AuthorEmail">
    <vt:lpwstr>Marjo.Loisa@lut.fi</vt:lpwstr>
  </property>
  <property fmtid="{D5CDD505-2E9C-101B-9397-08002B2CF9AE}" pid="9" name="_AuthorEmailDisplayName">
    <vt:lpwstr>Marjo Loisa</vt:lpwstr>
  </property>
  <property fmtid="{D5CDD505-2E9C-101B-9397-08002B2CF9AE}" pid="10" name="_PreviousAdHocReviewCycleID">
    <vt:i4>-1926022142</vt:i4>
  </property>
</Properties>
</file>